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301" r:id="rId5"/>
    <p:sldId id="257" r:id="rId6"/>
    <p:sldId id="267" r:id="rId7"/>
    <p:sldId id="270" r:id="rId8"/>
    <p:sldId id="276" r:id="rId9"/>
    <p:sldId id="277" r:id="rId10"/>
    <p:sldId id="262" r:id="rId11"/>
    <p:sldId id="269" r:id="rId12"/>
    <p:sldId id="278" r:id="rId13"/>
    <p:sldId id="279" r:id="rId14"/>
    <p:sldId id="268" r:id="rId15"/>
    <p:sldId id="275" r:id="rId16"/>
    <p:sldId id="282" r:id="rId17"/>
    <p:sldId id="283" r:id="rId18"/>
    <p:sldId id="286" r:id="rId19"/>
    <p:sldId id="281" r:id="rId20"/>
    <p:sldId id="273" r:id="rId21"/>
    <p:sldId id="285" r:id="rId22"/>
    <p:sldId id="284" r:id="rId23"/>
    <p:sldId id="287" r:id="rId24"/>
    <p:sldId id="288" r:id="rId25"/>
    <p:sldId id="289" r:id="rId26"/>
    <p:sldId id="290" r:id="rId27"/>
    <p:sldId id="291" r:id="rId28"/>
    <p:sldId id="298" r:id="rId29"/>
    <p:sldId id="299" r:id="rId30"/>
    <p:sldId id="294" r:id="rId31"/>
    <p:sldId id="295" r:id="rId32"/>
    <p:sldId id="296" r:id="rId33"/>
    <p:sldId id="302" r:id="rId34"/>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9900"/>
    <a:srgbClr val="FF3300"/>
    <a:srgbClr val="543118"/>
    <a:srgbClr val="EAD8A8"/>
    <a:srgbClr val="07A6A7"/>
    <a:srgbClr val="E2C379"/>
    <a:srgbClr val="494949"/>
    <a:srgbClr val="E148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3235" autoAdjust="0"/>
    <p:restoredTop sz="94660"/>
  </p:normalViewPr>
  <p:slideViewPr>
    <p:cSldViewPr snapToGrid="0">
      <p:cViewPr varScale="1">
        <p:scale>
          <a:sx n="68" d="100"/>
          <a:sy n="68" d="100"/>
        </p:scale>
        <p:origin x="5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1.xml"/><Relationship Id="rId4" Type="http://schemas.openxmlformats.org/officeDocument/2006/relationships/image" Target="../media/image2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0.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1.png"/><Relationship Id="rId4" Type="http://schemas.openxmlformats.org/officeDocument/2006/relationships/image" Target="../media/image3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png"/><Relationship Id="rId1" Type="http://schemas.openxmlformats.org/officeDocument/2006/relationships/slideMaster" Target="../slideMasters/slideMaster1.xml"/><Relationship Id="rId6" Type="http://schemas.openxmlformats.org/officeDocument/2006/relationships/image" Target="../media/image27.png"/><Relationship Id="rId5" Type="http://schemas.openxmlformats.org/officeDocument/2006/relationships/image" Target="../media/image30.png"/><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173"/>
            <a:ext cx="12189369" cy="155590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76" y="790732"/>
            <a:ext cx="12195176" cy="6067267"/>
          </a:xfrm>
          <a:prstGeom prst="rect">
            <a:avLst/>
          </a:prstGeom>
        </p:spPr>
      </p:pic>
      <p:sp>
        <p:nvSpPr>
          <p:cNvPr id="11" name="Rounded Rectangle 10"/>
          <p:cNvSpPr/>
          <p:nvPr userDrawn="1"/>
        </p:nvSpPr>
        <p:spPr>
          <a:xfrm>
            <a:off x="391886" y="778645"/>
            <a:ext cx="11390539" cy="555202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pt-BR"/>
          </a:p>
        </p:txBody>
      </p:sp>
      <p:sp>
        <p:nvSpPr>
          <p:cNvPr id="2" name="Title 1"/>
          <p:cNvSpPr>
            <a:spLocks noGrp="1"/>
          </p:cNvSpPr>
          <p:nvPr>
            <p:ph type="ctrTitle" hasCustomPrompt="1"/>
          </p:nvPr>
        </p:nvSpPr>
        <p:spPr>
          <a:xfrm>
            <a:off x="2616200" y="1530508"/>
            <a:ext cx="8610600" cy="1290637"/>
          </a:xfrm>
        </p:spPr>
        <p:txBody>
          <a:bodyPr anchor="ctr">
            <a:normAutofit/>
          </a:bodyPr>
          <a:lstStyle>
            <a:lvl1pPr algn="r">
              <a:defRPr sz="5300" baseline="0">
                <a:solidFill>
                  <a:srgbClr val="07A6A7"/>
                </a:solidFill>
                <a:latin typeface="Century Gothic" panose="020B0502020202020204" pitchFamily="34" charset="0"/>
              </a:defRPr>
            </a:lvl1pPr>
          </a:lstStyle>
          <a:p>
            <a:r>
              <a:rPr lang="es-419" dirty="0"/>
              <a:t>Haga clic para editar Título</a:t>
            </a:r>
            <a:endParaRPr lang="pt-BR" dirty="0"/>
          </a:p>
        </p:txBody>
      </p:sp>
      <p:sp>
        <p:nvSpPr>
          <p:cNvPr id="3" name="Subtitle 2"/>
          <p:cNvSpPr>
            <a:spLocks noGrp="1"/>
          </p:cNvSpPr>
          <p:nvPr>
            <p:ph type="subTitle" idx="1" hasCustomPrompt="1"/>
          </p:nvPr>
        </p:nvSpPr>
        <p:spPr>
          <a:xfrm>
            <a:off x="4876800" y="3002121"/>
            <a:ext cx="6350000" cy="1084262"/>
          </a:xfrm>
        </p:spPr>
        <p:txBody>
          <a:bodyPr anchor="ctr">
            <a:normAutofit/>
          </a:bodyPr>
          <a:lstStyle>
            <a:lvl1pPr marL="0" indent="0" algn="r">
              <a:buNone/>
              <a:defRPr sz="3100">
                <a:solidFill>
                  <a:srgbClr val="543118"/>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419" dirty="0"/>
              <a:t>Haga clic para editar subtítulo</a:t>
            </a:r>
            <a:endParaRPr lang="pt-BR" dirty="0"/>
          </a:p>
        </p:txBody>
      </p:sp>
      <p:sp>
        <p:nvSpPr>
          <p:cNvPr id="4" name="Date Placeholder 3"/>
          <p:cNvSpPr>
            <a:spLocks noGrp="1"/>
          </p:cNvSpPr>
          <p:nvPr>
            <p:ph type="dt" sz="half" idx="10"/>
          </p:nvPr>
        </p:nvSpPr>
        <p:spPr/>
        <p:txBody>
          <a:bodyPr/>
          <a:lstStyle/>
          <a:p>
            <a:fld id="{4878B457-8A64-4EB6-A4F3-A5DE5F35A65B}" type="datetimeFigureOut">
              <a:rPr lang="pt-BR" smtClean="0"/>
              <a:t>29/01/2023</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8B80CA9D-3678-480A-9280-FD105C3663C8}" type="slidenum">
              <a:rPr lang="pt-BR" smtClean="0"/>
              <a:t>‹Nº›</a:t>
            </a:fld>
            <a:endParaRPr lang="pt-BR"/>
          </a:p>
        </p:txBody>
      </p:sp>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176" y="6442845"/>
            <a:ext cx="12195175" cy="415156"/>
          </a:xfrm>
          <a:prstGeom prst="rect">
            <a:avLst/>
          </a:prstGeom>
        </p:spPr>
      </p:pic>
      <p:pic>
        <p:nvPicPr>
          <p:cNvPr id="12" name="Picture 1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42950" y="6340197"/>
            <a:ext cx="10058400" cy="416480"/>
          </a:xfrm>
          <a:prstGeom prst="rect">
            <a:avLst/>
          </a:prstGeom>
        </p:spPr>
      </p:pic>
      <p:pic>
        <p:nvPicPr>
          <p:cNvPr id="13" name="Picture 1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0487" y="5283200"/>
            <a:ext cx="1362075" cy="1247775"/>
          </a:xfrm>
          <a:prstGeom prst="rect">
            <a:avLst/>
          </a:prstGeom>
        </p:spPr>
      </p:pic>
      <p:pic>
        <p:nvPicPr>
          <p:cNvPr id="14" name="Picture 13"/>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467394" y="5989635"/>
            <a:ext cx="2352675" cy="428625"/>
          </a:xfrm>
          <a:prstGeom prst="rect">
            <a:avLst/>
          </a:prstGeom>
        </p:spPr>
      </p:pic>
      <p:pic>
        <p:nvPicPr>
          <p:cNvPr id="8" name="Picture 7"/>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4308475" y="273208"/>
            <a:ext cx="7886700" cy="1257300"/>
          </a:xfrm>
          <a:prstGeom prst="rect">
            <a:avLst/>
          </a:prstGeom>
        </p:spPr>
      </p:pic>
    </p:spTree>
    <p:extLst>
      <p:ext uri="{BB962C8B-B14F-4D97-AF65-F5344CB8AC3E}">
        <p14:creationId xmlns:p14="http://schemas.microsoft.com/office/powerpoint/2010/main" val="1253908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ítulo y texto vertic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96" y="0"/>
            <a:ext cx="12192000" cy="164623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029" y="5068603"/>
            <a:ext cx="2328203" cy="1346484"/>
          </a:xfrm>
          <a:prstGeom prst="rect">
            <a:avLst/>
          </a:prstGeom>
        </p:spPr>
      </p:pic>
      <p:sp>
        <p:nvSpPr>
          <p:cNvPr id="2" name="Title 1"/>
          <p:cNvSpPr>
            <a:spLocks noGrp="1"/>
          </p:cNvSpPr>
          <p:nvPr>
            <p:ph type="title"/>
          </p:nvPr>
        </p:nvSpPr>
        <p:spPr>
          <a:xfrm>
            <a:off x="314325" y="1"/>
            <a:ext cx="10086975" cy="1276350"/>
          </a:xfrm>
        </p:spPr>
        <p:txBody>
          <a:bodyPr>
            <a:normAutofit/>
          </a:bodyPr>
          <a:lstStyle>
            <a:lvl1pPr>
              <a:defRPr sz="4300">
                <a:solidFill>
                  <a:schemeClr val="bg1"/>
                </a:solidFill>
                <a:latin typeface="Century Gothic" panose="020B0502020202020204" pitchFamily="34" charset="0"/>
              </a:defRPr>
            </a:lvl1pPr>
          </a:lstStyle>
          <a:p>
            <a:r>
              <a:rPr lang="es-ES"/>
              <a:t>Haga clic para modificar el estilo de título del patrón</a:t>
            </a:r>
            <a:endParaRPr lang="pt-BR" dirty="0"/>
          </a:p>
        </p:txBody>
      </p:sp>
      <p:sp>
        <p:nvSpPr>
          <p:cNvPr id="12" name="Text Placeholder 11"/>
          <p:cNvSpPr>
            <a:spLocks noGrp="1"/>
          </p:cNvSpPr>
          <p:nvPr>
            <p:ph type="body" sz="quarter" idx="13"/>
          </p:nvPr>
        </p:nvSpPr>
        <p:spPr>
          <a:xfrm rot="17700000">
            <a:off x="7445653" y="3233409"/>
            <a:ext cx="5500242" cy="712787"/>
          </a:xfrm>
        </p:spPr>
        <p:txBody>
          <a:bodyPr anchor="ctr" anchorCtr="0">
            <a:normAutofit/>
          </a:bodyPr>
          <a:lstStyle>
            <a:lvl1pPr marL="0" indent="0">
              <a:buNone/>
              <a:defRPr sz="3100">
                <a:solidFill>
                  <a:srgbClr val="543118"/>
                </a:solidFill>
                <a:latin typeface="Century Gothic" panose="020B0502020202020204" pitchFamily="34" charset="0"/>
              </a:defRPr>
            </a:lvl1pPr>
          </a:lstStyle>
          <a:p>
            <a:pPr lvl="0"/>
            <a:r>
              <a:rPr lang="es-ES"/>
              <a:t>Haga clic para modificar los estilos de texto del patrón</a:t>
            </a:r>
          </a:p>
        </p:txBody>
      </p:sp>
      <p:pic>
        <p:nvPicPr>
          <p:cNvPr id="14" name="Picture 13"/>
          <p:cNvPicPr preferRelativeResize="0">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9703663" y="0"/>
            <a:ext cx="2497666" cy="5723467"/>
          </a:xfrm>
          <a:prstGeom prst="rect">
            <a:avLst/>
          </a:prstGeom>
        </p:spPr>
      </p:pic>
      <p:pic>
        <p:nvPicPr>
          <p:cNvPr id="15" name="Picture 14"/>
          <p:cNvPicPr>
            <a:picLocks noChangeAspect="1"/>
          </p:cNvPicPr>
          <p:nvPr userDrawn="1"/>
        </p:nvPicPr>
        <p:blipFill rotWithShape="1">
          <a:blip r:embed="rId5" cstate="print">
            <a:extLst>
              <a:ext uri="{28A0092B-C50C-407E-A947-70E740481C1C}">
                <a14:useLocalDpi xmlns:a14="http://schemas.microsoft.com/office/drawing/2010/main" val="0"/>
              </a:ext>
            </a:extLst>
          </a:blip>
          <a:srcRect l="4892" r="2857" b="1068"/>
          <a:stretch/>
        </p:blipFill>
        <p:spPr>
          <a:xfrm>
            <a:off x="9135533" y="946934"/>
            <a:ext cx="3056467" cy="5912124"/>
          </a:xfrm>
          <a:prstGeom prst="rect">
            <a:avLst/>
          </a:prstGeom>
        </p:spPr>
      </p:pic>
      <p:sp>
        <p:nvSpPr>
          <p:cNvPr id="3" name="Date Placeholder 2"/>
          <p:cNvSpPr>
            <a:spLocks noGrp="1"/>
          </p:cNvSpPr>
          <p:nvPr>
            <p:ph type="dt" sz="half" idx="15"/>
          </p:nvPr>
        </p:nvSpPr>
        <p:spPr/>
        <p:txBody>
          <a:bodyPr/>
          <a:lstStyle/>
          <a:p>
            <a:fld id="{4878B457-8A64-4EB6-A4F3-A5DE5F35A65B}" type="datetimeFigureOut">
              <a:rPr lang="pt-BR" smtClean="0"/>
              <a:t>29/01/2023</a:t>
            </a:fld>
            <a:endParaRPr lang="pt-BR"/>
          </a:p>
        </p:txBody>
      </p:sp>
      <p:sp>
        <p:nvSpPr>
          <p:cNvPr id="16" name="Footer Placeholder 15"/>
          <p:cNvSpPr>
            <a:spLocks noGrp="1"/>
          </p:cNvSpPr>
          <p:nvPr>
            <p:ph type="ftr" sz="quarter" idx="16"/>
          </p:nvPr>
        </p:nvSpPr>
        <p:spPr/>
        <p:txBody>
          <a:bodyPr/>
          <a:lstStyle/>
          <a:p>
            <a:endParaRPr lang="pt-BR"/>
          </a:p>
        </p:txBody>
      </p:sp>
      <p:sp>
        <p:nvSpPr>
          <p:cNvPr id="17" name="Slide Number Placeholder 16"/>
          <p:cNvSpPr>
            <a:spLocks noGrp="1"/>
          </p:cNvSpPr>
          <p:nvPr>
            <p:ph type="sldNum" sz="quarter" idx="17"/>
          </p:nvPr>
        </p:nvSpPr>
        <p:spPr/>
        <p:txBody>
          <a:bodyPr/>
          <a:lstStyle/>
          <a:p>
            <a:fld id="{8B80CA9D-3678-480A-9280-FD105C3663C8}" type="slidenum">
              <a:rPr lang="pt-BR" smtClean="0"/>
              <a:t>‹Nº›</a:t>
            </a:fld>
            <a:endParaRPr lang="pt-BR"/>
          </a:p>
        </p:txBody>
      </p:sp>
      <p:sp>
        <p:nvSpPr>
          <p:cNvPr id="19" name="Vertical Text Placeholder 18"/>
          <p:cNvSpPr>
            <a:spLocks noGrp="1"/>
          </p:cNvSpPr>
          <p:nvPr>
            <p:ph type="body" orient="vert" sz="quarter" idx="18"/>
          </p:nvPr>
        </p:nvSpPr>
        <p:spPr>
          <a:xfrm>
            <a:off x="333376" y="1514475"/>
            <a:ext cx="7924800" cy="3438525"/>
          </a:xfrm>
        </p:spPr>
        <p:txBody>
          <a:bodyPr vert="eaVert"/>
          <a:lstStyle>
            <a:lvl1pPr marL="0" indent="0">
              <a:buFontTx/>
              <a:buNone/>
              <a:defRPr>
                <a:solidFill>
                  <a:srgbClr val="543118"/>
                </a:solidFill>
              </a:defRPr>
            </a:lvl1pPr>
            <a:lvl2pPr marL="457200" indent="0">
              <a:buFontTx/>
              <a:buNone/>
              <a:defRPr>
                <a:solidFill>
                  <a:srgbClr val="543118"/>
                </a:solidFill>
              </a:defRPr>
            </a:lvl2pPr>
            <a:lvl3pPr marL="914400" indent="0">
              <a:buFontTx/>
              <a:buNone/>
              <a:defRPr>
                <a:solidFill>
                  <a:srgbClr val="543118"/>
                </a:solidFill>
              </a:defRPr>
            </a:lvl3pPr>
            <a:lvl4pPr marL="1371600" indent="0">
              <a:buFontTx/>
              <a:buNone/>
              <a:defRPr>
                <a:solidFill>
                  <a:srgbClr val="543118"/>
                </a:solidFill>
              </a:defRPr>
            </a:lvl4pPr>
            <a:lvl5pPr marL="1828800" indent="0">
              <a:buFontTx/>
              <a:buNone/>
              <a:defRPr>
                <a:solidFill>
                  <a:srgbClr val="543118"/>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Tree>
    <p:extLst>
      <p:ext uri="{BB962C8B-B14F-4D97-AF65-F5344CB8AC3E}">
        <p14:creationId xmlns:p14="http://schemas.microsoft.com/office/powerpoint/2010/main" val="35482049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ítulo y texto verticales">
    <p:spTree>
      <p:nvGrpSpPr>
        <p:cNvPr id="1" name=""/>
        <p:cNvGrpSpPr/>
        <p:nvPr/>
      </p:nvGrpSpPr>
      <p:grpSpPr>
        <a:xfrm>
          <a:off x="0" y="0"/>
          <a:ext cx="0" cy="0"/>
          <a:chOff x="0" y="0"/>
          <a:chExt cx="0" cy="0"/>
        </a:xfrm>
      </p:grpSpPr>
      <p:sp>
        <p:nvSpPr>
          <p:cNvPr id="16" name="Flowchart: Data 15"/>
          <p:cNvSpPr/>
          <p:nvPr userDrawn="1"/>
        </p:nvSpPr>
        <p:spPr>
          <a:xfrm rot="1440000">
            <a:off x="9560750" y="-561092"/>
            <a:ext cx="1057294" cy="7984800"/>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595 h 10595"/>
              <a:gd name="connsiteX1" fmla="*/ 2647 w 10000"/>
              <a:gd name="connsiteY1" fmla="*/ 0 h 10595"/>
              <a:gd name="connsiteX2" fmla="*/ 10000 w 10000"/>
              <a:gd name="connsiteY2" fmla="*/ 595 h 10595"/>
              <a:gd name="connsiteX3" fmla="*/ 8000 w 10000"/>
              <a:gd name="connsiteY3" fmla="*/ 10595 h 10595"/>
              <a:gd name="connsiteX4" fmla="*/ 0 w 10000"/>
              <a:gd name="connsiteY4" fmla="*/ 10595 h 10595"/>
              <a:gd name="connsiteX0" fmla="*/ 0 w 10924"/>
              <a:gd name="connsiteY0" fmla="*/ 10778 h 10778"/>
              <a:gd name="connsiteX1" fmla="*/ 2647 w 10924"/>
              <a:gd name="connsiteY1" fmla="*/ 183 h 10778"/>
              <a:gd name="connsiteX2" fmla="*/ 10924 w 10924"/>
              <a:gd name="connsiteY2" fmla="*/ 0 h 10778"/>
              <a:gd name="connsiteX3" fmla="*/ 8000 w 10924"/>
              <a:gd name="connsiteY3" fmla="*/ 10778 h 10778"/>
              <a:gd name="connsiteX4" fmla="*/ 0 w 10924"/>
              <a:gd name="connsiteY4" fmla="*/ 10778 h 10778"/>
              <a:gd name="connsiteX0" fmla="*/ 0 w 8000"/>
              <a:gd name="connsiteY0" fmla="*/ 10997 h 10997"/>
              <a:gd name="connsiteX1" fmla="*/ 2647 w 8000"/>
              <a:gd name="connsiteY1" fmla="*/ 402 h 10997"/>
              <a:gd name="connsiteX2" fmla="*/ 6870 w 8000"/>
              <a:gd name="connsiteY2" fmla="*/ 0 h 10997"/>
              <a:gd name="connsiteX3" fmla="*/ 8000 w 8000"/>
              <a:gd name="connsiteY3" fmla="*/ 10997 h 10997"/>
              <a:gd name="connsiteX4" fmla="*/ 0 w 8000"/>
              <a:gd name="connsiteY4" fmla="*/ 10997 h 10997"/>
              <a:gd name="connsiteX0" fmla="*/ 0 w 10000"/>
              <a:gd name="connsiteY0" fmla="*/ 10000 h 10000"/>
              <a:gd name="connsiteX1" fmla="*/ 3309 w 10000"/>
              <a:gd name="connsiteY1" fmla="*/ 366 h 10000"/>
              <a:gd name="connsiteX2" fmla="*/ 8588 w 10000"/>
              <a:gd name="connsiteY2" fmla="*/ 0 h 10000"/>
              <a:gd name="connsiteX3" fmla="*/ 10000 w 10000"/>
              <a:gd name="connsiteY3" fmla="*/ 10000 h 10000"/>
              <a:gd name="connsiteX4" fmla="*/ 0 w 10000"/>
              <a:gd name="connsiteY4" fmla="*/ 10000 h 10000"/>
              <a:gd name="connsiteX0" fmla="*/ 0 w 8588"/>
              <a:gd name="connsiteY0" fmla="*/ 10000 h 10000"/>
              <a:gd name="connsiteX1" fmla="*/ 3309 w 8588"/>
              <a:gd name="connsiteY1" fmla="*/ 366 h 10000"/>
              <a:gd name="connsiteX2" fmla="*/ 8588 w 8588"/>
              <a:gd name="connsiteY2" fmla="*/ 0 h 10000"/>
              <a:gd name="connsiteX3" fmla="*/ 8581 w 8588"/>
              <a:gd name="connsiteY3" fmla="*/ 9307 h 10000"/>
              <a:gd name="connsiteX4" fmla="*/ 0 w 8588"/>
              <a:gd name="connsiteY4" fmla="*/ 10000 h 10000"/>
              <a:gd name="connsiteX0" fmla="*/ 0 w 9262"/>
              <a:gd name="connsiteY0" fmla="*/ 9952 h 9952"/>
              <a:gd name="connsiteX1" fmla="*/ 3115 w 9262"/>
              <a:gd name="connsiteY1" fmla="*/ 366 h 9952"/>
              <a:gd name="connsiteX2" fmla="*/ 9262 w 9262"/>
              <a:gd name="connsiteY2" fmla="*/ 0 h 9952"/>
              <a:gd name="connsiteX3" fmla="*/ 9254 w 9262"/>
              <a:gd name="connsiteY3" fmla="*/ 9307 h 9952"/>
              <a:gd name="connsiteX4" fmla="*/ 0 w 9262"/>
              <a:gd name="connsiteY4" fmla="*/ 9952 h 9952"/>
              <a:gd name="connsiteX0" fmla="*/ 0 w 9071"/>
              <a:gd name="connsiteY0" fmla="*/ 9943 h 9943"/>
              <a:gd name="connsiteX1" fmla="*/ 2434 w 9071"/>
              <a:gd name="connsiteY1" fmla="*/ 368 h 9943"/>
              <a:gd name="connsiteX2" fmla="*/ 9071 w 9071"/>
              <a:gd name="connsiteY2" fmla="*/ 0 h 9943"/>
              <a:gd name="connsiteX3" fmla="*/ 9062 w 9071"/>
              <a:gd name="connsiteY3" fmla="*/ 9352 h 9943"/>
              <a:gd name="connsiteX4" fmla="*/ 0 w 9071"/>
              <a:gd name="connsiteY4" fmla="*/ 9943 h 9943"/>
              <a:gd name="connsiteX0" fmla="*/ 0 w 10325"/>
              <a:gd name="connsiteY0" fmla="*/ 9909 h 9909"/>
              <a:gd name="connsiteX1" fmla="*/ 3008 w 10325"/>
              <a:gd name="connsiteY1" fmla="*/ 370 h 9909"/>
              <a:gd name="connsiteX2" fmla="*/ 10325 w 10325"/>
              <a:gd name="connsiteY2" fmla="*/ 0 h 9909"/>
              <a:gd name="connsiteX3" fmla="*/ 10315 w 10325"/>
              <a:gd name="connsiteY3" fmla="*/ 9406 h 9909"/>
              <a:gd name="connsiteX4" fmla="*/ 0 w 10325"/>
              <a:gd name="connsiteY4" fmla="*/ 9909 h 9909"/>
              <a:gd name="connsiteX0" fmla="*/ 0 w 10000"/>
              <a:gd name="connsiteY0" fmla="*/ 10000 h 10000"/>
              <a:gd name="connsiteX1" fmla="*/ 2913 w 10000"/>
              <a:gd name="connsiteY1" fmla="*/ 373 h 10000"/>
              <a:gd name="connsiteX2" fmla="*/ 10000 w 10000"/>
              <a:gd name="connsiteY2" fmla="*/ 0 h 10000"/>
              <a:gd name="connsiteX3" fmla="*/ 8037 w 10000"/>
              <a:gd name="connsiteY3" fmla="*/ 9517 h 10000"/>
              <a:gd name="connsiteX4" fmla="*/ 0 w 10000"/>
              <a:gd name="connsiteY4" fmla="*/ 10000 h 10000"/>
              <a:gd name="connsiteX0" fmla="*/ 0 w 10142"/>
              <a:gd name="connsiteY0" fmla="*/ 10008 h 10008"/>
              <a:gd name="connsiteX1" fmla="*/ 2913 w 10142"/>
              <a:gd name="connsiteY1" fmla="*/ 381 h 10008"/>
              <a:gd name="connsiteX2" fmla="*/ 10142 w 10142"/>
              <a:gd name="connsiteY2" fmla="*/ 0 h 10008"/>
              <a:gd name="connsiteX3" fmla="*/ 8037 w 10142"/>
              <a:gd name="connsiteY3" fmla="*/ 9525 h 10008"/>
              <a:gd name="connsiteX4" fmla="*/ 0 w 10142"/>
              <a:gd name="connsiteY4" fmla="*/ 10008 h 10008"/>
              <a:gd name="connsiteX0" fmla="*/ 0 w 10142"/>
              <a:gd name="connsiteY0" fmla="*/ 10008 h 10008"/>
              <a:gd name="connsiteX1" fmla="*/ 3055 w 10142"/>
              <a:gd name="connsiteY1" fmla="*/ 373 h 10008"/>
              <a:gd name="connsiteX2" fmla="*/ 10142 w 10142"/>
              <a:gd name="connsiteY2" fmla="*/ 0 h 10008"/>
              <a:gd name="connsiteX3" fmla="*/ 8037 w 10142"/>
              <a:gd name="connsiteY3" fmla="*/ 9525 h 10008"/>
              <a:gd name="connsiteX4" fmla="*/ 0 w 10142"/>
              <a:gd name="connsiteY4" fmla="*/ 10008 h 10008"/>
              <a:gd name="connsiteX0" fmla="*/ 0 w 10221"/>
              <a:gd name="connsiteY0" fmla="*/ 10035 h 10035"/>
              <a:gd name="connsiteX1" fmla="*/ 3134 w 10221"/>
              <a:gd name="connsiteY1" fmla="*/ 373 h 10035"/>
              <a:gd name="connsiteX2" fmla="*/ 10221 w 10221"/>
              <a:gd name="connsiteY2" fmla="*/ 0 h 10035"/>
              <a:gd name="connsiteX3" fmla="*/ 8116 w 10221"/>
              <a:gd name="connsiteY3" fmla="*/ 9525 h 10035"/>
              <a:gd name="connsiteX4" fmla="*/ 0 w 10221"/>
              <a:gd name="connsiteY4" fmla="*/ 10035 h 10035"/>
              <a:gd name="connsiteX0" fmla="*/ 0 w 10221"/>
              <a:gd name="connsiteY0" fmla="*/ 10035 h 10035"/>
              <a:gd name="connsiteX1" fmla="*/ 3134 w 10221"/>
              <a:gd name="connsiteY1" fmla="*/ 373 h 10035"/>
              <a:gd name="connsiteX2" fmla="*/ 10221 w 10221"/>
              <a:gd name="connsiteY2" fmla="*/ 0 h 10035"/>
              <a:gd name="connsiteX3" fmla="*/ 8145 w 10221"/>
              <a:gd name="connsiteY3" fmla="*/ 9565 h 10035"/>
              <a:gd name="connsiteX4" fmla="*/ 0 w 10221"/>
              <a:gd name="connsiteY4" fmla="*/ 10035 h 10035"/>
              <a:gd name="connsiteX0" fmla="*/ 0 w 10221"/>
              <a:gd name="connsiteY0" fmla="*/ 10035 h 10035"/>
              <a:gd name="connsiteX1" fmla="*/ 3170 w 10221"/>
              <a:gd name="connsiteY1" fmla="*/ 394 h 10035"/>
              <a:gd name="connsiteX2" fmla="*/ 10221 w 10221"/>
              <a:gd name="connsiteY2" fmla="*/ 0 h 10035"/>
              <a:gd name="connsiteX3" fmla="*/ 8145 w 10221"/>
              <a:gd name="connsiteY3" fmla="*/ 9565 h 10035"/>
              <a:gd name="connsiteX4" fmla="*/ 0 w 10221"/>
              <a:gd name="connsiteY4" fmla="*/ 10035 h 10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1" h="10035">
                <a:moveTo>
                  <a:pt x="0" y="10035"/>
                </a:moveTo>
                <a:lnTo>
                  <a:pt x="3170" y="394"/>
                </a:lnTo>
                <a:lnTo>
                  <a:pt x="10221" y="0"/>
                </a:lnTo>
                <a:cubicBezTo>
                  <a:pt x="10219" y="3164"/>
                  <a:pt x="8148" y="6402"/>
                  <a:pt x="8145" y="9565"/>
                </a:cubicBezTo>
                <a:lnTo>
                  <a:pt x="0" y="10035"/>
                </a:lnTo>
                <a:close/>
              </a:path>
            </a:pathLst>
          </a:custGeom>
          <a:solidFill>
            <a:srgbClr val="E2C3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26466" y="3029"/>
            <a:ext cx="5038725" cy="6858000"/>
          </a:xfrm>
          <a:prstGeom prst="rect">
            <a:avLst/>
          </a:prstGeom>
        </p:spPr>
      </p:pic>
      <p:sp>
        <p:nvSpPr>
          <p:cNvPr id="13" name="Text Placeholder 12"/>
          <p:cNvSpPr>
            <a:spLocks noGrp="1"/>
          </p:cNvSpPr>
          <p:nvPr>
            <p:ph type="body" sz="quarter" idx="13"/>
          </p:nvPr>
        </p:nvSpPr>
        <p:spPr>
          <a:xfrm rot="17760000">
            <a:off x="6845775" y="2979769"/>
            <a:ext cx="6618216" cy="666991"/>
          </a:xfrm>
          <a:noFill/>
        </p:spPr>
        <p:txBody>
          <a:bodyPr anchor="ctr" anchorCtr="0">
            <a:normAutofit/>
          </a:bodyPr>
          <a:lstStyle>
            <a:lvl1pPr marL="0" indent="0" algn="ctr">
              <a:buNone/>
              <a:defRPr sz="3100">
                <a:solidFill>
                  <a:srgbClr val="543118"/>
                </a:solidFill>
                <a:latin typeface="Century Gothic" panose="020B0502020202020204" pitchFamily="34" charset="0"/>
              </a:defRPr>
            </a:lvl1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4878B457-8A64-4EB6-A4F3-A5DE5F35A65B}" type="datetimeFigureOut">
              <a:rPr lang="pt-BR" smtClean="0"/>
              <a:t>29/01/2023</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8B80CA9D-3678-480A-9280-FD105C3663C8}" type="slidenum">
              <a:rPr lang="pt-BR" smtClean="0"/>
              <a:t>‹Nº›</a:t>
            </a:fld>
            <a:endParaRPr lang="pt-B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67800" y="933450"/>
            <a:ext cx="3124200" cy="5924550"/>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050753" y="76703"/>
            <a:ext cx="1562100" cy="2790825"/>
          </a:xfrm>
          <a:prstGeom prst="rect">
            <a:avLst/>
          </a:prstGeom>
        </p:spPr>
      </p:pic>
      <p:pic>
        <p:nvPicPr>
          <p:cNvPr id="10" name="Picture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0229" y="5175250"/>
            <a:ext cx="1343025" cy="1181100"/>
          </a:xfrm>
          <a:prstGeom prst="rect">
            <a:avLst/>
          </a:prstGeom>
        </p:spPr>
      </p:pic>
      <p:sp>
        <p:nvSpPr>
          <p:cNvPr id="14" name="Title 13"/>
          <p:cNvSpPr>
            <a:spLocks noGrp="1"/>
          </p:cNvSpPr>
          <p:nvPr>
            <p:ph type="title"/>
          </p:nvPr>
        </p:nvSpPr>
        <p:spPr>
          <a:xfrm rot="17760000">
            <a:off x="5857383" y="2712726"/>
            <a:ext cx="6538247" cy="1031804"/>
          </a:xfrm>
        </p:spPr>
        <p:txBody>
          <a:bodyPr>
            <a:normAutofit/>
          </a:bodyPr>
          <a:lstStyle>
            <a:lvl1pPr algn="ctr">
              <a:defRPr sz="4400">
                <a:solidFill>
                  <a:schemeClr val="bg1"/>
                </a:solidFill>
                <a:latin typeface="Century Gothic" panose="020B0502020202020204" pitchFamily="34" charset="0"/>
              </a:defRPr>
            </a:lvl1pPr>
          </a:lstStyle>
          <a:p>
            <a:r>
              <a:rPr lang="es-ES"/>
              <a:t>Haga clic para modificar el estilo de título del patrón</a:t>
            </a:r>
            <a:endParaRPr lang="pt-BR" dirty="0"/>
          </a:p>
        </p:txBody>
      </p:sp>
      <p:pic>
        <p:nvPicPr>
          <p:cNvPr id="18" name="Picture 1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084734" y="1439"/>
            <a:ext cx="3105150" cy="6581775"/>
          </a:xfrm>
          <a:prstGeom prst="rect">
            <a:avLst/>
          </a:prstGeom>
        </p:spPr>
      </p:pic>
      <p:sp>
        <p:nvSpPr>
          <p:cNvPr id="3" name="Vertical Text Placeholder 2"/>
          <p:cNvSpPr>
            <a:spLocks noGrp="1"/>
          </p:cNvSpPr>
          <p:nvPr>
            <p:ph type="body" orient="vert" sz="quarter" idx="15"/>
          </p:nvPr>
        </p:nvSpPr>
        <p:spPr>
          <a:xfrm>
            <a:off x="349250" y="571500"/>
            <a:ext cx="7089775" cy="4286250"/>
          </a:xfrm>
        </p:spPr>
        <p:txBody>
          <a:bodyPr vert="eaVert"/>
          <a:lstStyle>
            <a:lvl1pPr marL="0" indent="0">
              <a:buFontTx/>
              <a:buNone/>
              <a:defRPr sz="3200">
                <a:solidFill>
                  <a:srgbClr val="543118"/>
                </a:solidFill>
              </a:defRPr>
            </a:lvl1pPr>
            <a:lvl2pPr marL="457200" indent="0">
              <a:buFontTx/>
              <a:buNone/>
              <a:defRPr sz="2800">
                <a:solidFill>
                  <a:srgbClr val="543118"/>
                </a:solidFill>
              </a:defRPr>
            </a:lvl2pPr>
            <a:lvl3pPr marL="914400" indent="0">
              <a:buFontTx/>
              <a:buNone/>
              <a:defRPr sz="2400">
                <a:solidFill>
                  <a:srgbClr val="543118"/>
                </a:solidFill>
              </a:defRPr>
            </a:lvl3pPr>
            <a:lvl4pPr marL="1371600" indent="0">
              <a:buFontTx/>
              <a:buNone/>
              <a:defRPr sz="2000">
                <a:solidFill>
                  <a:srgbClr val="543118"/>
                </a:solidFill>
              </a:defRPr>
            </a:lvl4pPr>
            <a:lvl5pPr marL="1828800" indent="0">
              <a:buFontTx/>
              <a:buNone/>
              <a:defRPr>
                <a:solidFill>
                  <a:srgbClr val="543118"/>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p:txBody>
      </p:sp>
    </p:spTree>
    <p:extLst>
      <p:ext uri="{BB962C8B-B14F-4D97-AF65-F5344CB8AC3E}">
        <p14:creationId xmlns:p14="http://schemas.microsoft.com/office/powerpoint/2010/main" val="20266099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contenido">
    <p:spTree>
      <p:nvGrpSpPr>
        <p:cNvPr id="1" name=""/>
        <p:cNvGrpSpPr/>
        <p:nvPr/>
      </p:nvGrpSpPr>
      <p:grpSpPr>
        <a:xfrm>
          <a:off x="0" y="0"/>
          <a:ext cx="0" cy="0"/>
          <a:chOff x="0" y="0"/>
          <a:chExt cx="0" cy="0"/>
        </a:xfrm>
      </p:grpSpPr>
      <p:pic>
        <p:nvPicPr>
          <p:cNvPr id="12" name="Picture 11"/>
          <p:cNvPicPr preferRelativeResize="0">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9703663" y="0"/>
            <a:ext cx="2497666" cy="5723467"/>
          </a:xfrm>
          <a:prstGeom prst="rect">
            <a:avLst/>
          </a:prstGeom>
        </p:spPr>
      </p:pic>
      <p:pic>
        <p:nvPicPr>
          <p:cNvPr id="13" name="Picture 12"/>
          <p:cNvPicPr>
            <a:picLocks noChangeAspect="1"/>
          </p:cNvPicPr>
          <p:nvPr userDrawn="1"/>
        </p:nvPicPr>
        <p:blipFill rotWithShape="1">
          <a:blip r:embed="rId3" cstate="print">
            <a:extLst>
              <a:ext uri="{28A0092B-C50C-407E-A947-70E740481C1C}">
                <a14:useLocalDpi xmlns:a14="http://schemas.microsoft.com/office/drawing/2010/main" val="0"/>
              </a:ext>
            </a:extLst>
          </a:blip>
          <a:srcRect l="4892" r="2857" b="1068"/>
          <a:stretch/>
        </p:blipFill>
        <p:spPr>
          <a:xfrm>
            <a:off x="9135533" y="946934"/>
            <a:ext cx="3056467" cy="5912124"/>
          </a:xfrm>
          <a:prstGeom prst="rect">
            <a:avLst/>
          </a:prstGeom>
        </p:spPr>
      </p:pic>
      <p:sp>
        <p:nvSpPr>
          <p:cNvPr id="2" name="Title 1"/>
          <p:cNvSpPr>
            <a:spLocks noGrp="1"/>
          </p:cNvSpPr>
          <p:nvPr>
            <p:ph type="title"/>
          </p:nvPr>
        </p:nvSpPr>
        <p:spPr>
          <a:xfrm>
            <a:off x="507999" y="341057"/>
            <a:ext cx="9182755" cy="1325563"/>
          </a:xfrm>
        </p:spPr>
        <p:txBody>
          <a:bodyPr>
            <a:normAutofit/>
          </a:bodyPr>
          <a:lstStyle>
            <a:lvl1pPr algn="l">
              <a:defRPr sz="6100">
                <a:solidFill>
                  <a:srgbClr val="07A6A7"/>
                </a:solidFill>
                <a:latin typeface="Century Gothic" panose="020B0502020202020204" pitchFamily="34" charset="0"/>
              </a:defRPr>
            </a:lvl1pPr>
          </a:lstStyle>
          <a:p>
            <a:r>
              <a:rPr lang="es-ES"/>
              <a:t>Haga clic para modificar el estilo de título del patrón</a:t>
            </a:r>
            <a:endParaRPr lang="pt-BR" dirty="0"/>
          </a:p>
        </p:txBody>
      </p:sp>
      <p:sp>
        <p:nvSpPr>
          <p:cNvPr id="3" name="Content Placeholder 2"/>
          <p:cNvSpPr>
            <a:spLocks noGrp="1"/>
          </p:cNvSpPr>
          <p:nvPr>
            <p:ph idx="1"/>
          </p:nvPr>
        </p:nvSpPr>
        <p:spPr>
          <a:xfrm>
            <a:off x="507999" y="1846334"/>
            <a:ext cx="9182755" cy="4307749"/>
          </a:xfrm>
        </p:spPr>
        <p:txBody>
          <a:bodyPr>
            <a:noAutofit/>
          </a:bodyPr>
          <a:lstStyle>
            <a:lvl1pPr marL="0" indent="0">
              <a:buNone/>
              <a:defRPr sz="2700">
                <a:solidFill>
                  <a:srgbClr val="543118"/>
                </a:solidFill>
                <a:latin typeface="Century Gothic" panose="020B0502020202020204" pitchFamily="34" charset="0"/>
              </a:defRPr>
            </a:lvl1pPr>
          </a:lstStyle>
          <a:p>
            <a:pPr lvl="0"/>
            <a:r>
              <a:rPr lang="es-ES"/>
              <a:t>Haga clic para modificar los estilos de texto del patrón</a:t>
            </a:r>
          </a:p>
        </p:txBody>
      </p:sp>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394636" y="4597650"/>
            <a:ext cx="1809750" cy="1638300"/>
          </a:xfrm>
          <a:prstGeom prst="rect">
            <a:avLst/>
          </a:prstGeom>
        </p:spPr>
      </p:pic>
      <p:pic>
        <p:nvPicPr>
          <p:cNvPr id="10" name="Picture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618969" y="5925370"/>
            <a:ext cx="3200400" cy="523875"/>
          </a:xfrm>
          <a:prstGeom prst="rect">
            <a:avLst/>
          </a:prstGeom>
        </p:spPr>
      </p:pic>
      <p:pic>
        <p:nvPicPr>
          <p:cNvPr id="11" name="Picture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13930" y="1693818"/>
            <a:ext cx="8928000" cy="240394"/>
          </a:xfrm>
          <a:prstGeom prst="rect">
            <a:avLst/>
          </a:prstGeom>
        </p:spPr>
      </p:pic>
      <p:sp>
        <p:nvSpPr>
          <p:cNvPr id="4" name="Date Placeholder 3"/>
          <p:cNvSpPr>
            <a:spLocks noGrp="1"/>
          </p:cNvSpPr>
          <p:nvPr>
            <p:ph type="dt" sz="half" idx="10"/>
          </p:nvPr>
        </p:nvSpPr>
        <p:spPr/>
        <p:txBody>
          <a:bodyPr/>
          <a:lstStyle/>
          <a:p>
            <a:fld id="{4878B457-8A64-4EB6-A4F3-A5DE5F35A65B}" type="datetimeFigureOut">
              <a:rPr lang="pt-BR" smtClean="0"/>
              <a:t>29/01/2023</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8B80CA9D-3678-480A-9280-FD105C3663C8}" type="slidenum">
              <a:rPr lang="pt-BR" smtClean="0"/>
              <a:t>‹Nº›</a:t>
            </a:fld>
            <a:endParaRPr lang="pt-BR"/>
          </a:p>
        </p:txBody>
      </p:sp>
    </p:spTree>
    <p:extLst>
      <p:ext uri="{BB962C8B-B14F-4D97-AF65-F5344CB8AC3E}">
        <p14:creationId xmlns:p14="http://schemas.microsoft.com/office/powerpoint/2010/main" val="40760378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sp>
        <p:nvSpPr>
          <p:cNvPr id="14" name="Rectangle 13"/>
          <p:cNvSpPr/>
          <p:nvPr userDrawn="1"/>
        </p:nvSpPr>
        <p:spPr>
          <a:xfrm>
            <a:off x="838201" y="504967"/>
            <a:ext cx="10515600" cy="601966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2" name="Title 1"/>
          <p:cNvSpPr>
            <a:spLocks noGrp="1"/>
          </p:cNvSpPr>
          <p:nvPr userDrawn="1">
            <p:ph type="title"/>
          </p:nvPr>
        </p:nvSpPr>
        <p:spPr>
          <a:xfrm>
            <a:off x="1067962" y="1047513"/>
            <a:ext cx="5821909" cy="1325563"/>
          </a:xfrm>
        </p:spPr>
        <p:txBody>
          <a:bodyPr>
            <a:normAutofit/>
          </a:bodyPr>
          <a:lstStyle>
            <a:lvl1pPr>
              <a:defRPr sz="3200">
                <a:solidFill>
                  <a:srgbClr val="E1482E"/>
                </a:solidFill>
                <a:latin typeface="Century Gothic" panose="020B0502020202020204" pitchFamily="34" charset="0"/>
              </a:defRPr>
            </a:lvl1pPr>
          </a:lstStyle>
          <a:p>
            <a:r>
              <a:rPr lang="es-ES"/>
              <a:t>Haga clic para modificar el estilo de título del patrón</a:t>
            </a:r>
            <a:endParaRPr lang="pt-BR" dirty="0"/>
          </a:p>
        </p:txBody>
      </p:sp>
      <p:cxnSp>
        <p:nvCxnSpPr>
          <p:cNvPr id="18" name="Straight Connector 17"/>
          <p:cNvCxnSpPr/>
          <p:nvPr userDrawn="1"/>
        </p:nvCxnSpPr>
        <p:spPr>
          <a:xfrm>
            <a:off x="1029799" y="2426033"/>
            <a:ext cx="5904000" cy="0"/>
          </a:xfrm>
          <a:prstGeom prst="line">
            <a:avLst/>
          </a:prstGeom>
          <a:ln w="41275">
            <a:solidFill>
              <a:srgbClr val="E1482E"/>
            </a:solidFill>
          </a:ln>
        </p:spPr>
        <p:style>
          <a:lnRef idx="1">
            <a:schemeClr val="accent1"/>
          </a:lnRef>
          <a:fillRef idx="0">
            <a:schemeClr val="accent1"/>
          </a:fillRef>
          <a:effectRef idx="0">
            <a:schemeClr val="accent1"/>
          </a:effectRef>
          <a:fontRef idx="minor">
            <a:schemeClr val="tx1"/>
          </a:fontRef>
        </p:style>
      </p:cxnSp>
      <p:sp>
        <p:nvSpPr>
          <p:cNvPr id="9" name="Text Placeholder 8"/>
          <p:cNvSpPr>
            <a:spLocks noGrp="1"/>
          </p:cNvSpPr>
          <p:nvPr userDrawn="1">
            <p:ph type="body" sz="quarter" idx="14"/>
          </p:nvPr>
        </p:nvSpPr>
        <p:spPr>
          <a:xfrm>
            <a:off x="1067506" y="2535239"/>
            <a:ext cx="5821200" cy="1659690"/>
          </a:xfrm>
        </p:spPr>
        <p:txBody>
          <a:bodyPr/>
          <a:lstStyle>
            <a:lvl1pPr marL="0" indent="0">
              <a:buFontTx/>
              <a:buNone/>
              <a:defRPr>
                <a:solidFill>
                  <a:srgbClr val="543118"/>
                </a:solidFill>
              </a:defRPr>
            </a:lvl1pPr>
            <a:lvl2pPr marL="457200" indent="0">
              <a:buFontTx/>
              <a:buNone/>
              <a:defRPr>
                <a:solidFill>
                  <a:srgbClr val="543118"/>
                </a:solidFill>
              </a:defRPr>
            </a:lvl2pPr>
            <a:lvl3pPr marL="914400" indent="0">
              <a:buFontTx/>
              <a:buNone/>
              <a:defRPr>
                <a:solidFill>
                  <a:srgbClr val="543118"/>
                </a:solidFill>
              </a:defRPr>
            </a:lvl3pPr>
            <a:lvl4pPr marL="1371600" indent="0">
              <a:buFontTx/>
              <a:buNone/>
              <a:defRPr>
                <a:solidFill>
                  <a:srgbClr val="543118"/>
                </a:solidFill>
              </a:defRPr>
            </a:lvl4pPr>
            <a:lvl5pPr marL="1828800" indent="0">
              <a:buFontTx/>
              <a:buNone/>
              <a:defRPr>
                <a:solidFill>
                  <a:srgbClr val="543118"/>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pic>
        <p:nvPicPr>
          <p:cNvPr id="17" name="Picture 16"/>
          <p:cNvPicPr>
            <a:picLocks noChangeAspect="1"/>
          </p:cNvPicPr>
          <p:nvPr userDrawn="1"/>
        </p:nvPicPr>
        <p:blipFill rotWithShape="1">
          <a:blip r:embed="rId3" cstate="print">
            <a:extLst>
              <a:ext uri="{28A0092B-C50C-407E-A947-70E740481C1C}">
                <a14:useLocalDpi xmlns:a14="http://schemas.microsoft.com/office/drawing/2010/main" val="0"/>
              </a:ext>
            </a:extLst>
          </a:blip>
          <a:srcRect l="346"/>
          <a:stretch/>
        </p:blipFill>
        <p:spPr>
          <a:xfrm>
            <a:off x="-8466" y="5335281"/>
            <a:ext cx="12197664" cy="1520213"/>
          </a:xfrm>
          <a:prstGeom prst="rect">
            <a:avLst/>
          </a:prstGeom>
        </p:spPr>
      </p:pic>
      <p:pic>
        <p:nvPicPr>
          <p:cNvPr id="19" name="Picture 1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043" y="5309771"/>
            <a:ext cx="7896225" cy="1114425"/>
          </a:xfrm>
          <a:prstGeom prst="rect">
            <a:avLst/>
          </a:prstGeom>
        </p:spPr>
      </p:pic>
      <p:sp>
        <p:nvSpPr>
          <p:cNvPr id="11" name="Date Placeholder 10"/>
          <p:cNvSpPr>
            <a:spLocks noGrp="1"/>
          </p:cNvSpPr>
          <p:nvPr>
            <p:ph type="dt" sz="half" idx="15"/>
          </p:nvPr>
        </p:nvSpPr>
        <p:spPr/>
        <p:txBody>
          <a:bodyPr/>
          <a:lstStyle/>
          <a:p>
            <a:fld id="{4878B457-8A64-4EB6-A4F3-A5DE5F35A65B}" type="datetimeFigureOut">
              <a:rPr lang="pt-BR" smtClean="0"/>
              <a:t>29/01/2023</a:t>
            </a:fld>
            <a:endParaRPr lang="pt-BR"/>
          </a:p>
        </p:txBody>
      </p:sp>
      <p:sp>
        <p:nvSpPr>
          <p:cNvPr id="15" name="Footer Placeholder 14"/>
          <p:cNvSpPr>
            <a:spLocks noGrp="1"/>
          </p:cNvSpPr>
          <p:nvPr>
            <p:ph type="ftr" sz="quarter" idx="16"/>
          </p:nvPr>
        </p:nvSpPr>
        <p:spPr/>
        <p:txBody>
          <a:bodyPr/>
          <a:lstStyle/>
          <a:p>
            <a:endParaRPr lang="pt-BR"/>
          </a:p>
        </p:txBody>
      </p:sp>
      <p:sp>
        <p:nvSpPr>
          <p:cNvPr id="21" name="Slide Number Placeholder 20"/>
          <p:cNvSpPr>
            <a:spLocks noGrp="1"/>
          </p:cNvSpPr>
          <p:nvPr>
            <p:ph type="sldNum" sz="quarter" idx="17"/>
          </p:nvPr>
        </p:nvSpPr>
        <p:spPr/>
        <p:txBody>
          <a:bodyPr/>
          <a:lstStyle/>
          <a:p>
            <a:fld id="{8B80CA9D-3678-480A-9280-FD105C3663C8}" type="slidenum">
              <a:rPr lang="pt-BR" smtClean="0"/>
              <a:t>‹Nº›</a:t>
            </a:fld>
            <a:endParaRPr lang="pt-BR"/>
          </a:p>
        </p:txBody>
      </p:sp>
    </p:spTree>
    <p:extLst>
      <p:ext uri="{BB962C8B-B14F-4D97-AF65-F5344CB8AC3E}">
        <p14:creationId xmlns:p14="http://schemas.microsoft.com/office/powerpoint/2010/main" val="33729712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os objetos de contenido">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3093"/>
            <a:ext cx="12192000" cy="6951093"/>
          </a:xfrm>
          <a:prstGeom prst="rect">
            <a:avLst/>
          </a:prstGeom>
        </p:spPr>
      </p:pic>
      <p:sp>
        <p:nvSpPr>
          <p:cNvPr id="14" name="Rectangle 13"/>
          <p:cNvSpPr/>
          <p:nvPr userDrawn="1"/>
        </p:nvSpPr>
        <p:spPr>
          <a:xfrm>
            <a:off x="615429" y="346075"/>
            <a:ext cx="10959152" cy="59912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Title 1"/>
          <p:cNvSpPr>
            <a:spLocks noGrp="1"/>
          </p:cNvSpPr>
          <p:nvPr>
            <p:ph type="title"/>
          </p:nvPr>
        </p:nvSpPr>
        <p:spPr>
          <a:xfrm>
            <a:off x="839788" y="365126"/>
            <a:ext cx="10515600" cy="1260596"/>
          </a:xfrm>
        </p:spPr>
        <p:txBody>
          <a:bodyPr>
            <a:normAutofit/>
          </a:bodyPr>
          <a:lstStyle>
            <a:lvl1pPr algn="ctr">
              <a:defRPr sz="5300">
                <a:solidFill>
                  <a:srgbClr val="07A6A7"/>
                </a:solidFill>
                <a:latin typeface="Century Gothic" panose="020B0502020202020204" pitchFamily="34" charset="0"/>
              </a:defRPr>
            </a:lvl1pPr>
          </a:lstStyle>
          <a:p>
            <a:r>
              <a:rPr lang="es-ES"/>
              <a:t>Haga clic para modificar el estilo de título del patrón</a:t>
            </a:r>
            <a:endParaRPr lang="pt-BR" dirty="0"/>
          </a:p>
        </p:txBody>
      </p:sp>
      <p:sp>
        <p:nvSpPr>
          <p:cNvPr id="7" name="Date Placeholder 6"/>
          <p:cNvSpPr>
            <a:spLocks noGrp="1"/>
          </p:cNvSpPr>
          <p:nvPr>
            <p:ph type="dt" sz="half" idx="10"/>
          </p:nvPr>
        </p:nvSpPr>
        <p:spPr/>
        <p:txBody>
          <a:bodyPr/>
          <a:lstStyle/>
          <a:p>
            <a:fld id="{4878B457-8A64-4EB6-A4F3-A5DE5F35A65B}" type="datetimeFigureOut">
              <a:rPr lang="pt-BR" smtClean="0"/>
              <a:t>29/01/2023</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p:txBody>
          <a:bodyPr/>
          <a:lstStyle/>
          <a:p>
            <a:fld id="{8B80CA9D-3678-480A-9280-FD105C3663C8}" type="slidenum">
              <a:rPr lang="pt-BR" smtClean="0"/>
              <a:t>‹Nº›</a:t>
            </a:fld>
            <a:endParaRPr lang="pt-BR"/>
          </a:p>
        </p:txBody>
      </p:sp>
      <p:pic>
        <p:nvPicPr>
          <p:cNvPr id="23" name="Picture 22"/>
          <p:cNvPicPr>
            <a:picLocks/>
          </p:cNvPicPr>
          <p:nvPr userDrawn="1"/>
        </p:nvPicPr>
        <p:blipFill rotWithShape="1">
          <a:blip r:embed="rId3" cstate="print">
            <a:extLst>
              <a:ext uri="{28A0092B-C50C-407E-A947-70E740481C1C}">
                <a14:useLocalDpi xmlns:a14="http://schemas.microsoft.com/office/drawing/2010/main" val="0"/>
              </a:ext>
            </a:extLst>
          </a:blip>
          <a:srcRect/>
          <a:stretch/>
        </p:blipFill>
        <p:spPr>
          <a:xfrm>
            <a:off x="1024588" y="2396547"/>
            <a:ext cx="4885267" cy="3528000"/>
          </a:xfrm>
          <a:prstGeom prst="rect">
            <a:avLst/>
          </a:prstGeom>
        </p:spPr>
      </p:pic>
      <p:pic>
        <p:nvPicPr>
          <p:cNvPr id="24" name="Picture 23"/>
          <p:cNvPicPr>
            <a:picLocks/>
          </p:cNvPicPr>
          <p:nvPr userDrawn="1"/>
        </p:nvPicPr>
        <p:blipFill rotWithShape="1">
          <a:blip r:embed="rId3" cstate="print">
            <a:extLst>
              <a:ext uri="{28A0092B-C50C-407E-A947-70E740481C1C}">
                <a14:useLocalDpi xmlns:a14="http://schemas.microsoft.com/office/drawing/2010/main" val="0"/>
              </a:ext>
            </a:extLst>
          </a:blip>
          <a:srcRect/>
          <a:stretch/>
        </p:blipFill>
        <p:spPr>
          <a:xfrm>
            <a:off x="6282388" y="2387022"/>
            <a:ext cx="4885267" cy="3528000"/>
          </a:xfrm>
          <a:prstGeom prst="rect">
            <a:avLst/>
          </a:prstGeom>
        </p:spPr>
      </p:pic>
      <p:pic>
        <p:nvPicPr>
          <p:cNvPr id="26" name="Picture 2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6293" y="1827092"/>
            <a:ext cx="5369683" cy="819150"/>
          </a:xfrm>
          <a:prstGeom prst="rect">
            <a:avLst/>
          </a:prstGeom>
        </p:spPr>
      </p:pic>
      <p:pic>
        <p:nvPicPr>
          <p:cNvPr id="25" name="Picture 2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087802" y="1846142"/>
            <a:ext cx="5159896" cy="762000"/>
          </a:xfrm>
          <a:prstGeom prst="rect">
            <a:avLst/>
          </a:prstGeom>
        </p:spPr>
      </p:pic>
      <p:sp>
        <p:nvSpPr>
          <p:cNvPr id="20" name="Text Placeholder 19"/>
          <p:cNvSpPr>
            <a:spLocks noGrp="1"/>
          </p:cNvSpPr>
          <p:nvPr userDrawn="1">
            <p:ph type="body" sz="quarter" idx="13"/>
          </p:nvPr>
        </p:nvSpPr>
        <p:spPr>
          <a:xfrm>
            <a:off x="1324548" y="1936173"/>
            <a:ext cx="4181721" cy="435565"/>
          </a:xfrm>
        </p:spPr>
        <p:txBody>
          <a:bodyPr anchor="ctr">
            <a:noAutofit/>
          </a:bodyPr>
          <a:lstStyle>
            <a:lvl1pPr marL="0" indent="0" algn="ctr">
              <a:buNone/>
              <a:defRPr sz="2800" b="1">
                <a:solidFill>
                  <a:schemeClr val="bg1"/>
                </a:solidFill>
                <a:latin typeface="Century Gothic" panose="020B0502020202020204" pitchFamily="34" charset="0"/>
              </a:defRPr>
            </a:lvl1pPr>
          </a:lstStyle>
          <a:p>
            <a:pPr lvl="0"/>
            <a:r>
              <a:rPr lang="es-ES"/>
              <a:t>Haga clic para modificar los estilos de texto del patrón</a:t>
            </a:r>
          </a:p>
        </p:txBody>
      </p:sp>
      <p:pic>
        <p:nvPicPr>
          <p:cNvPr id="27" name="Picture 2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599704" y="1685925"/>
            <a:ext cx="990600" cy="876300"/>
          </a:xfrm>
          <a:prstGeom prst="rect">
            <a:avLst/>
          </a:prstGeom>
        </p:spPr>
      </p:pic>
      <p:sp>
        <p:nvSpPr>
          <p:cNvPr id="30" name="Text Placeholder 19"/>
          <p:cNvSpPr>
            <a:spLocks noGrp="1"/>
          </p:cNvSpPr>
          <p:nvPr>
            <p:ph type="body" sz="quarter" idx="14"/>
          </p:nvPr>
        </p:nvSpPr>
        <p:spPr>
          <a:xfrm>
            <a:off x="6683739" y="1958947"/>
            <a:ext cx="4181721" cy="435565"/>
          </a:xfrm>
        </p:spPr>
        <p:txBody>
          <a:bodyPr anchor="ctr">
            <a:noAutofit/>
          </a:bodyPr>
          <a:lstStyle>
            <a:lvl1pPr marL="0" indent="0" algn="ctr">
              <a:buNone/>
              <a:defRPr sz="2800" b="1">
                <a:solidFill>
                  <a:schemeClr val="bg1"/>
                </a:solidFill>
                <a:latin typeface="Century Gothic" panose="020B0502020202020204" pitchFamily="34" charset="0"/>
              </a:defRPr>
            </a:lvl1pPr>
          </a:lstStyle>
          <a:p>
            <a:pPr lvl="0"/>
            <a:r>
              <a:rPr lang="es-ES"/>
              <a:t>Haga clic para modificar los estilos de texto del patrón</a:t>
            </a:r>
          </a:p>
        </p:txBody>
      </p:sp>
      <p:sp>
        <p:nvSpPr>
          <p:cNvPr id="5" name="Content Placeholder 4"/>
          <p:cNvSpPr>
            <a:spLocks noGrp="1"/>
          </p:cNvSpPr>
          <p:nvPr>
            <p:ph sz="quarter" idx="15"/>
          </p:nvPr>
        </p:nvSpPr>
        <p:spPr>
          <a:xfrm>
            <a:off x="1324548" y="2646242"/>
            <a:ext cx="4181721" cy="2954458"/>
          </a:xfrm>
        </p:spPr>
        <p:txBody>
          <a:bodyPr/>
          <a:lstStyle>
            <a:lvl1pPr marL="457200" indent="-457200">
              <a:buFont typeface="Calibri" panose="020F0502020204030204" pitchFamily="34" charset="0"/>
              <a:buChar char="◦"/>
              <a:defRPr>
                <a:solidFill>
                  <a:srgbClr val="543118"/>
                </a:solidFill>
              </a:defRPr>
            </a:lvl1pPr>
            <a:lvl2pPr marL="800100" indent="-342900">
              <a:buFont typeface="Calibri" panose="020F0502020204030204" pitchFamily="34" charset="0"/>
              <a:buChar char="◦"/>
              <a:defRPr>
                <a:solidFill>
                  <a:srgbClr val="543118"/>
                </a:solidFill>
              </a:defRPr>
            </a:lvl2pPr>
            <a:lvl3pPr marL="1257300" indent="-342900">
              <a:buFont typeface="Calibri" panose="020F0502020204030204" pitchFamily="34" charset="0"/>
              <a:buChar char="◦"/>
              <a:defRPr>
                <a:solidFill>
                  <a:srgbClr val="543118"/>
                </a:solidFill>
              </a:defRPr>
            </a:lvl3pPr>
            <a:lvl4pPr marL="1657350" indent="-285750">
              <a:buFont typeface="Calibri" panose="020F0502020204030204" pitchFamily="34" charset="0"/>
              <a:buChar char="◦"/>
              <a:defRPr>
                <a:solidFill>
                  <a:srgbClr val="543118"/>
                </a:solidFill>
              </a:defRPr>
            </a:lvl4pPr>
            <a:lvl5pPr marL="2114550" indent="-285750">
              <a:buFont typeface="Calibri" panose="020F0502020204030204" pitchFamily="34" charset="0"/>
              <a:buChar char="◦"/>
              <a:defRPr>
                <a:solidFill>
                  <a:srgbClr val="543118"/>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31" name="Content Placeholder 4"/>
          <p:cNvSpPr>
            <a:spLocks noGrp="1"/>
          </p:cNvSpPr>
          <p:nvPr>
            <p:ph sz="quarter" idx="16"/>
          </p:nvPr>
        </p:nvSpPr>
        <p:spPr>
          <a:xfrm>
            <a:off x="6683738" y="2652564"/>
            <a:ext cx="4181721" cy="2954458"/>
          </a:xfrm>
        </p:spPr>
        <p:txBody>
          <a:bodyPr/>
          <a:lstStyle>
            <a:lvl1pPr marL="457200" indent="-457200">
              <a:buFont typeface="Calibri" panose="020F0502020204030204" pitchFamily="34" charset="0"/>
              <a:buChar char="◦"/>
              <a:defRPr>
                <a:solidFill>
                  <a:srgbClr val="543118"/>
                </a:solidFill>
              </a:defRPr>
            </a:lvl1pPr>
            <a:lvl2pPr marL="800100" indent="-342900">
              <a:buFont typeface="Calibri" panose="020F0502020204030204" pitchFamily="34" charset="0"/>
              <a:buChar char="◦"/>
              <a:defRPr>
                <a:solidFill>
                  <a:srgbClr val="543118"/>
                </a:solidFill>
              </a:defRPr>
            </a:lvl2pPr>
            <a:lvl3pPr marL="1257300" indent="-342900">
              <a:buFont typeface="Calibri" panose="020F0502020204030204" pitchFamily="34" charset="0"/>
              <a:buChar char="◦"/>
              <a:defRPr>
                <a:solidFill>
                  <a:srgbClr val="543118"/>
                </a:solidFill>
              </a:defRPr>
            </a:lvl3pPr>
            <a:lvl4pPr marL="1657350" indent="-285750">
              <a:buFont typeface="Calibri" panose="020F0502020204030204" pitchFamily="34" charset="0"/>
              <a:buChar char="◦"/>
              <a:defRPr>
                <a:solidFill>
                  <a:srgbClr val="543118"/>
                </a:solidFill>
              </a:defRPr>
            </a:lvl4pPr>
            <a:lvl5pPr marL="2114550" indent="-285750">
              <a:buFont typeface="Calibri" panose="020F0502020204030204" pitchFamily="34" charset="0"/>
              <a:buChar char="◦"/>
              <a:defRPr>
                <a:solidFill>
                  <a:srgbClr val="543118"/>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Tree>
    <p:extLst>
      <p:ext uri="{BB962C8B-B14F-4D97-AF65-F5344CB8AC3E}">
        <p14:creationId xmlns:p14="http://schemas.microsoft.com/office/powerpoint/2010/main" val="19181907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7129"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sp>
        <p:nvSpPr>
          <p:cNvPr id="12" name="Rectangle 11"/>
          <p:cNvSpPr/>
          <p:nvPr userDrawn="1"/>
        </p:nvSpPr>
        <p:spPr>
          <a:xfrm>
            <a:off x="375241" y="365125"/>
            <a:ext cx="11509966" cy="59912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Title 1"/>
          <p:cNvSpPr>
            <a:spLocks noGrp="1"/>
          </p:cNvSpPr>
          <p:nvPr>
            <p:ph type="title"/>
          </p:nvPr>
        </p:nvSpPr>
        <p:spPr>
          <a:xfrm>
            <a:off x="838200" y="393700"/>
            <a:ext cx="10515600" cy="1260000"/>
          </a:xfrm>
        </p:spPr>
        <p:txBody>
          <a:bodyPr>
            <a:normAutofit/>
          </a:bodyPr>
          <a:lstStyle>
            <a:lvl1pPr algn="ctr">
              <a:defRPr sz="5300">
                <a:solidFill>
                  <a:srgbClr val="E1482E"/>
                </a:solidFill>
                <a:latin typeface="Century Gothic" panose="020B0502020202020204" pitchFamily="34" charset="0"/>
              </a:defRPr>
            </a:lvl1pPr>
          </a:lstStyle>
          <a:p>
            <a:r>
              <a:rPr lang="es-ES"/>
              <a:t>Haga clic para modificar el estilo de título del patrón</a:t>
            </a:r>
            <a:endParaRPr lang="pt-BR" dirty="0"/>
          </a:p>
        </p:txBody>
      </p:sp>
      <p:sp>
        <p:nvSpPr>
          <p:cNvPr id="3" name="Date Placeholder 2"/>
          <p:cNvSpPr>
            <a:spLocks noGrp="1"/>
          </p:cNvSpPr>
          <p:nvPr>
            <p:ph type="dt" sz="half" idx="10"/>
          </p:nvPr>
        </p:nvSpPr>
        <p:spPr/>
        <p:txBody>
          <a:bodyPr/>
          <a:lstStyle/>
          <a:p>
            <a:fld id="{4878B457-8A64-4EB6-A4F3-A5DE5F35A65B}" type="datetimeFigureOut">
              <a:rPr lang="pt-BR" smtClean="0"/>
              <a:t>29/01/2023</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8B80CA9D-3678-480A-9280-FD105C3663C8}" type="slidenum">
              <a:rPr lang="pt-BR" smtClean="0"/>
              <a:t>‹Nº›</a:t>
            </a:fld>
            <a:endParaRPr lang="pt-BR"/>
          </a:p>
        </p:txBody>
      </p:sp>
      <p:grpSp>
        <p:nvGrpSpPr>
          <p:cNvPr id="18" name="Group 17"/>
          <p:cNvGrpSpPr/>
          <p:nvPr userDrawn="1"/>
        </p:nvGrpSpPr>
        <p:grpSpPr>
          <a:xfrm>
            <a:off x="6066642" y="1917593"/>
            <a:ext cx="5857875" cy="4415739"/>
            <a:chOff x="6096000" y="1940611"/>
            <a:chExt cx="5857875" cy="4415739"/>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33116" y="2460625"/>
              <a:ext cx="5514975" cy="3895725"/>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6000" y="1940611"/>
              <a:ext cx="5857875" cy="847725"/>
            </a:xfrm>
            <a:prstGeom prst="rect">
              <a:avLst/>
            </a:prstGeom>
          </p:spPr>
        </p:pic>
      </p:grpSp>
      <p:grpSp>
        <p:nvGrpSpPr>
          <p:cNvPr id="17" name="Group 16"/>
          <p:cNvGrpSpPr/>
          <p:nvPr userDrawn="1"/>
        </p:nvGrpSpPr>
        <p:grpSpPr>
          <a:xfrm>
            <a:off x="325843" y="1917593"/>
            <a:ext cx="5857875" cy="4415739"/>
            <a:chOff x="409574" y="1940611"/>
            <a:chExt cx="5857875" cy="4415739"/>
          </a:xfrm>
        </p:grpSpPr>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81025" y="2460625"/>
              <a:ext cx="5514975" cy="3895725"/>
            </a:xfrm>
            <a:prstGeom prst="rect">
              <a:avLst/>
            </a:prstGeom>
          </p:spPr>
        </p:pic>
        <p:pic>
          <p:nvPicPr>
            <p:cNvPr id="10" name="Picture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09574" y="1940611"/>
              <a:ext cx="5857875" cy="847725"/>
            </a:xfrm>
            <a:prstGeom prst="rect">
              <a:avLst/>
            </a:prstGeom>
          </p:spPr>
        </p:pic>
      </p:grpSp>
      <p:pic>
        <p:nvPicPr>
          <p:cNvPr id="11" name="Picture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837327" y="1611312"/>
            <a:ext cx="514350" cy="2352675"/>
          </a:xfrm>
          <a:prstGeom prst="rect">
            <a:avLst/>
          </a:prstGeom>
        </p:spPr>
      </p:pic>
      <p:sp>
        <p:nvSpPr>
          <p:cNvPr id="14" name="Text Placeholder 13"/>
          <p:cNvSpPr>
            <a:spLocks noGrp="1"/>
          </p:cNvSpPr>
          <p:nvPr>
            <p:ph type="body" sz="quarter" idx="13"/>
          </p:nvPr>
        </p:nvSpPr>
        <p:spPr>
          <a:xfrm>
            <a:off x="946150" y="2091455"/>
            <a:ext cx="4421188" cy="464024"/>
          </a:xfrm>
        </p:spPr>
        <p:txBody>
          <a:bodyPr/>
          <a:lstStyle>
            <a:lvl1pPr marL="0" indent="0" algn="ctr">
              <a:buNone/>
              <a:defRPr b="1">
                <a:solidFill>
                  <a:schemeClr val="bg1"/>
                </a:solidFill>
                <a:latin typeface="Century Gothic" panose="020B0502020202020204" pitchFamily="34" charset="0"/>
              </a:defRPr>
            </a:lvl1pPr>
          </a:lstStyle>
          <a:p>
            <a:pPr lvl="0"/>
            <a:r>
              <a:rPr lang="es-ES"/>
              <a:t>Haga clic para modificar los estilos de texto del patrón</a:t>
            </a:r>
          </a:p>
        </p:txBody>
      </p:sp>
      <p:sp>
        <p:nvSpPr>
          <p:cNvPr id="16" name="Text Placeholder 15"/>
          <p:cNvSpPr>
            <a:spLocks noGrp="1"/>
          </p:cNvSpPr>
          <p:nvPr>
            <p:ph type="body" sz="quarter" idx="14"/>
          </p:nvPr>
        </p:nvSpPr>
        <p:spPr>
          <a:xfrm>
            <a:off x="6715125" y="2097339"/>
            <a:ext cx="4421188" cy="490633"/>
          </a:xfrm>
        </p:spPr>
        <p:txBody>
          <a:bodyPr/>
          <a:lstStyle>
            <a:lvl1pPr marL="0" indent="0" algn="ctr">
              <a:buNone/>
              <a:defRPr b="1">
                <a:solidFill>
                  <a:schemeClr val="bg1"/>
                </a:solidFill>
                <a:latin typeface="Century Gothic" panose="020B0502020202020204" pitchFamily="34" charset="0"/>
              </a:defRPr>
            </a:lvl1pPr>
          </a:lstStyle>
          <a:p>
            <a:pPr lvl="0"/>
            <a:r>
              <a:rPr lang="es-ES"/>
              <a:t>Haga clic para modificar los estilos de texto del patrón</a:t>
            </a:r>
          </a:p>
        </p:txBody>
      </p:sp>
      <p:sp>
        <p:nvSpPr>
          <p:cNvPr id="13" name="Content Placeholder 12"/>
          <p:cNvSpPr>
            <a:spLocks noGrp="1"/>
          </p:cNvSpPr>
          <p:nvPr>
            <p:ph sz="quarter" idx="15"/>
          </p:nvPr>
        </p:nvSpPr>
        <p:spPr>
          <a:xfrm>
            <a:off x="946150" y="2765425"/>
            <a:ext cx="4421188" cy="3071813"/>
          </a:xfrm>
        </p:spPr>
        <p:txBody>
          <a:bodyPr>
            <a:normAutofit/>
          </a:bodyPr>
          <a:lstStyle>
            <a:lvl1pPr algn="ctr">
              <a:defRPr sz="3000">
                <a:solidFill>
                  <a:srgbClr val="543118"/>
                </a:solidFill>
                <a:latin typeface="Century Gothic" panose="020B0502020202020204" pitchFamily="34" charset="0"/>
              </a:defRPr>
            </a:lvl1pPr>
          </a:lstStyle>
          <a:p>
            <a:pPr lvl="0"/>
            <a:r>
              <a:rPr lang="es-ES"/>
              <a:t>Haga clic para modificar los estilos de texto del patrón</a:t>
            </a:r>
          </a:p>
        </p:txBody>
      </p:sp>
      <p:sp>
        <p:nvSpPr>
          <p:cNvPr id="19" name="Content Placeholder 18"/>
          <p:cNvSpPr>
            <a:spLocks noGrp="1"/>
          </p:cNvSpPr>
          <p:nvPr>
            <p:ph sz="quarter" idx="16"/>
          </p:nvPr>
        </p:nvSpPr>
        <p:spPr>
          <a:xfrm>
            <a:off x="6715125" y="2765318"/>
            <a:ext cx="4421188" cy="3071920"/>
          </a:xfrm>
        </p:spPr>
        <p:txBody>
          <a:bodyPr>
            <a:normAutofit/>
          </a:bodyPr>
          <a:lstStyle>
            <a:lvl1pPr algn="ctr">
              <a:defRPr sz="3000">
                <a:solidFill>
                  <a:srgbClr val="543118"/>
                </a:solidFill>
                <a:latin typeface="Century Gothic" panose="020B0502020202020204" pitchFamily="34" charset="0"/>
              </a:defRPr>
            </a:lvl1pPr>
          </a:lstStyle>
          <a:p>
            <a:pPr lvl="0"/>
            <a:r>
              <a:rPr lang="es-ES"/>
              <a:t>Haga clic para modificar los estilos de texto del patrón</a:t>
            </a:r>
          </a:p>
        </p:txBody>
      </p:sp>
    </p:spTree>
    <p:extLst>
      <p:ext uri="{BB962C8B-B14F-4D97-AF65-F5344CB8AC3E}">
        <p14:creationId xmlns:p14="http://schemas.microsoft.com/office/powerpoint/2010/main" val="838099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grpSp>
        <p:nvGrpSpPr>
          <p:cNvPr id="8" name="Group 7"/>
          <p:cNvGrpSpPr/>
          <p:nvPr userDrawn="1"/>
        </p:nvGrpSpPr>
        <p:grpSpPr>
          <a:xfrm>
            <a:off x="0" y="5318125"/>
            <a:ext cx="12192000" cy="1539875"/>
            <a:chOff x="0" y="5318125"/>
            <a:chExt cx="12192000" cy="1539875"/>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341382"/>
              <a:ext cx="12192000" cy="1516618"/>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318125"/>
              <a:ext cx="7915275" cy="1038225"/>
            </a:xfrm>
            <a:prstGeom prst="rect">
              <a:avLst/>
            </a:prstGeom>
          </p:spPr>
        </p:pic>
      </p:grpSp>
      <p:sp>
        <p:nvSpPr>
          <p:cNvPr id="2" name="Title 1"/>
          <p:cNvSpPr>
            <a:spLocks noGrp="1"/>
          </p:cNvSpPr>
          <p:nvPr>
            <p:ph type="title"/>
          </p:nvPr>
        </p:nvSpPr>
        <p:spPr>
          <a:xfrm>
            <a:off x="2189747" y="297666"/>
            <a:ext cx="9306928" cy="1325563"/>
          </a:xfrm>
        </p:spPr>
        <p:txBody>
          <a:bodyPr>
            <a:normAutofit/>
          </a:bodyPr>
          <a:lstStyle>
            <a:lvl1pPr algn="l">
              <a:defRPr sz="5300">
                <a:solidFill>
                  <a:srgbClr val="07A6A7"/>
                </a:solidFill>
                <a:latin typeface="Century Gothic" panose="020B0502020202020204" pitchFamily="34" charset="0"/>
              </a:defRPr>
            </a:lvl1pPr>
          </a:lstStyle>
          <a:p>
            <a:r>
              <a:rPr lang="es-ES"/>
              <a:t>Haga clic para modificar el estilo de título del patrón</a:t>
            </a:r>
            <a:endParaRPr lang="pt-BR" dirty="0"/>
          </a:p>
        </p:txBody>
      </p:sp>
      <p:sp>
        <p:nvSpPr>
          <p:cNvPr id="3" name="Date Placeholder 2"/>
          <p:cNvSpPr>
            <a:spLocks noGrp="1"/>
          </p:cNvSpPr>
          <p:nvPr>
            <p:ph type="dt" sz="half" idx="10"/>
          </p:nvPr>
        </p:nvSpPr>
        <p:spPr/>
        <p:txBody>
          <a:bodyPr/>
          <a:lstStyle/>
          <a:p>
            <a:fld id="{4878B457-8A64-4EB6-A4F3-A5DE5F35A65B}" type="datetimeFigureOut">
              <a:rPr lang="pt-BR" smtClean="0"/>
              <a:t>29/01/2023</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8B80CA9D-3678-480A-9280-FD105C3663C8}" type="slidenum">
              <a:rPr lang="pt-BR" smtClean="0"/>
              <a:t>‹Nº›</a:t>
            </a:fld>
            <a:endParaRPr lang="pt-BR"/>
          </a:p>
        </p:txBody>
      </p:sp>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6518" y="548367"/>
            <a:ext cx="1619250" cy="1057275"/>
          </a:xfrm>
          <a:prstGeom prst="rect">
            <a:avLst/>
          </a:prstGeom>
        </p:spPr>
      </p:pic>
    </p:spTree>
    <p:extLst>
      <p:ext uri="{BB962C8B-B14F-4D97-AF65-F5344CB8AC3E}">
        <p14:creationId xmlns:p14="http://schemas.microsoft.com/office/powerpoint/2010/main" val="4114893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grpSp>
        <p:nvGrpSpPr>
          <p:cNvPr id="7" name="Group 6"/>
          <p:cNvGrpSpPr/>
          <p:nvPr userDrawn="1"/>
        </p:nvGrpSpPr>
        <p:grpSpPr>
          <a:xfrm>
            <a:off x="0" y="0"/>
            <a:ext cx="1443037" cy="6858000"/>
            <a:chOff x="0" y="0"/>
            <a:chExt cx="1443037" cy="685800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114425" cy="6858000"/>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7212" y="0"/>
              <a:ext cx="885825" cy="6858000"/>
            </a:xfrm>
            <a:prstGeom prst="rect">
              <a:avLst/>
            </a:prstGeom>
          </p:spPr>
        </p:pic>
      </p:grpSp>
      <p:sp>
        <p:nvSpPr>
          <p:cNvPr id="2" name="Date Placeholder 1"/>
          <p:cNvSpPr>
            <a:spLocks noGrp="1"/>
          </p:cNvSpPr>
          <p:nvPr>
            <p:ph type="dt" sz="half" idx="10"/>
          </p:nvPr>
        </p:nvSpPr>
        <p:spPr/>
        <p:txBody>
          <a:bodyPr/>
          <a:lstStyle/>
          <a:p>
            <a:fld id="{4878B457-8A64-4EB6-A4F3-A5DE5F35A65B}" type="datetimeFigureOut">
              <a:rPr lang="pt-BR" smtClean="0"/>
              <a:t>29/01/2023</a:t>
            </a:fld>
            <a:endParaRPr lang="pt-BR"/>
          </a:p>
        </p:txBody>
      </p:sp>
      <p:sp>
        <p:nvSpPr>
          <p:cNvPr id="3" name="Footer Placeholder 2"/>
          <p:cNvSpPr>
            <a:spLocks noGrp="1"/>
          </p:cNvSpPr>
          <p:nvPr>
            <p:ph type="ftr" sz="quarter" idx="11"/>
          </p:nvPr>
        </p:nvSpPr>
        <p:spPr/>
        <p:txBody>
          <a:bodyPr/>
          <a:lstStyle/>
          <a:p>
            <a:endParaRPr lang="pt-BR"/>
          </a:p>
        </p:txBody>
      </p:sp>
      <p:sp>
        <p:nvSpPr>
          <p:cNvPr id="4" name="Slide Number Placeholder 3"/>
          <p:cNvSpPr>
            <a:spLocks noGrp="1"/>
          </p:cNvSpPr>
          <p:nvPr>
            <p:ph type="sldNum" sz="quarter" idx="12"/>
          </p:nvPr>
        </p:nvSpPr>
        <p:spPr/>
        <p:txBody>
          <a:bodyPr/>
          <a:lstStyle/>
          <a:p>
            <a:fld id="{8B80CA9D-3678-480A-9280-FD105C3663C8}" type="slidenum">
              <a:rPr lang="pt-BR" smtClean="0"/>
              <a:t>‹Nº›</a:t>
            </a:fld>
            <a:endParaRPr lang="pt-BR"/>
          </a:p>
        </p:txBody>
      </p:sp>
    </p:spTree>
    <p:extLst>
      <p:ext uri="{BB962C8B-B14F-4D97-AF65-F5344CB8AC3E}">
        <p14:creationId xmlns:p14="http://schemas.microsoft.com/office/powerpoint/2010/main" val="14834757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leyenda">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187700"/>
            <a:ext cx="4552950" cy="3486150"/>
          </a:xfrm>
          <a:prstGeom prst="rect">
            <a:avLst/>
          </a:prstGeom>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38550" y="5435936"/>
            <a:ext cx="1619250" cy="1057275"/>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65320"/>
            <a:ext cx="4552950" cy="2695575"/>
          </a:xfrm>
          <a:prstGeom prst="rect">
            <a:avLst/>
          </a:prstGeom>
        </p:spPr>
      </p:pic>
      <p:grpSp>
        <p:nvGrpSpPr>
          <p:cNvPr id="10" name="Group 9"/>
          <p:cNvGrpSpPr/>
          <p:nvPr userDrawn="1"/>
        </p:nvGrpSpPr>
        <p:grpSpPr>
          <a:xfrm>
            <a:off x="0" y="0"/>
            <a:ext cx="12212638" cy="1616075"/>
            <a:chOff x="0" y="0"/>
            <a:chExt cx="12212638" cy="1616075"/>
          </a:xfrm>
        </p:grpSpPr>
        <p:pic>
          <p:nvPicPr>
            <p:cNvPr id="8" name="Picture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1555908"/>
            </a:xfrm>
            <a:prstGeom prst="rect">
              <a:avLst/>
            </a:prstGeom>
          </p:spPr>
        </p:pic>
        <p:pic>
          <p:nvPicPr>
            <p:cNvPr id="9" name="Picture 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325938" y="358775"/>
              <a:ext cx="7886700" cy="1257300"/>
            </a:xfrm>
            <a:prstGeom prst="rect">
              <a:avLst/>
            </a:prstGeom>
          </p:spPr>
        </p:pic>
      </p:grpSp>
      <p:sp>
        <p:nvSpPr>
          <p:cNvPr id="2" name="Title 1"/>
          <p:cNvSpPr>
            <a:spLocks noGrp="1"/>
          </p:cNvSpPr>
          <p:nvPr>
            <p:ph type="title"/>
          </p:nvPr>
        </p:nvSpPr>
        <p:spPr>
          <a:xfrm>
            <a:off x="275397" y="1416202"/>
            <a:ext cx="3662184" cy="1590859"/>
          </a:xfrm>
        </p:spPr>
        <p:txBody>
          <a:bodyPr anchor="ctr">
            <a:normAutofit/>
          </a:bodyPr>
          <a:lstStyle>
            <a:lvl1pPr algn="l">
              <a:defRPr sz="4300">
                <a:solidFill>
                  <a:schemeClr val="bg1"/>
                </a:solidFill>
                <a:latin typeface="Century Gothic" panose="020B0502020202020204" pitchFamily="34" charset="0"/>
              </a:defRPr>
            </a:lvl1pPr>
          </a:lstStyle>
          <a:p>
            <a:r>
              <a:rPr lang="es-ES"/>
              <a:t>Haga clic para modificar el estilo de título del patrón</a:t>
            </a:r>
            <a:endParaRPr lang="pt-BR" dirty="0"/>
          </a:p>
        </p:txBody>
      </p:sp>
      <p:sp>
        <p:nvSpPr>
          <p:cNvPr id="3" name="Content Placeholder 2"/>
          <p:cNvSpPr>
            <a:spLocks noGrp="1"/>
          </p:cNvSpPr>
          <p:nvPr>
            <p:ph idx="1"/>
          </p:nvPr>
        </p:nvSpPr>
        <p:spPr>
          <a:xfrm>
            <a:off x="5053594" y="1416202"/>
            <a:ext cx="6807600" cy="4657909"/>
          </a:xfrm>
        </p:spPr>
        <p:txBody>
          <a:bodyPr anchor="t">
            <a:normAutofit/>
          </a:bodyPr>
          <a:lstStyle>
            <a:lvl1pPr marL="0" indent="0" algn="l">
              <a:buNone/>
              <a:defRPr sz="3100">
                <a:solidFill>
                  <a:srgbClr val="543118"/>
                </a:solidFill>
                <a:latin typeface="Century Gothic" panose="020B0502020202020204" pitchFamily="34"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p:txBody>
      </p:sp>
      <p:sp>
        <p:nvSpPr>
          <p:cNvPr id="4" name="Text Placeholder 3"/>
          <p:cNvSpPr>
            <a:spLocks noGrp="1"/>
          </p:cNvSpPr>
          <p:nvPr>
            <p:ph type="body" sz="half" idx="2"/>
          </p:nvPr>
        </p:nvSpPr>
        <p:spPr>
          <a:xfrm>
            <a:off x="275397" y="3573956"/>
            <a:ext cx="3662184" cy="2500155"/>
          </a:xfrm>
        </p:spPr>
        <p:txBody>
          <a:bodyPr>
            <a:normAutofit/>
          </a:bodyPr>
          <a:lstStyle>
            <a:lvl1pPr marL="0" indent="0" algn="l">
              <a:buNone/>
              <a:defRPr sz="2700">
                <a:solidFill>
                  <a:srgbClr val="543118"/>
                </a:solidFill>
                <a:latin typeface="Century Gothic" panose="020B0502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878B457-8A64-4EB6-A4F3-A5DE5F35A65B}" type="datetimeFigureOut">
              <a:rPr lang="pt-BR" smtClean="0"/>
              <a:t>29/01/2023</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8B80CA9D-3678-480A-9280-FD105C3663C8}" type="slidenum">
              <a:rPr lang="pt-BR" smtClean="0"/>
              <a:t>‹Nº›</a:t>
            </a:fld>
            <a:endParaRPr lang="pt-BR"/>
          </a:p>
        </p:txBody>
      </p:sp>
    </p:spTree>
    <p:extLst>
      <p:ext uri="{BB962C8B-B14F-4D97-AF65-F5344CB8AC3E}">
        <p14:creationId xmlns:p14="http://schemas.microsoft.com/office/powerpoint/2010/main" val="18914557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n con leyenda">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65320"/>
            <a:ext cx="4552950" cy="2695575"/>
          </a:xfrm>
          <a:prstGeom prst="rect">
            <a:avLst/>
          </a:prstGeom>
        </p:spPr>
      </p:pic>
      <p:grpSp>
        <p:nvGrpSpPr>
          <p:cNvPr id="10" name="Group 9"/>
          <p:cNvGrpSpPr/>
          <p:nvPr userDrawn="1"/>
        </p:nvGrpSpPr>
        <p:grpSpPr>
          <a:xfrm>
            <a:off x="0" y="0"/>
            <a:ext cx="12212638" cy="1616075"/>
            <a:chOff x="0" y="0"/>
            <a:chExt cx="12212638" cy="1616075"/>
          </a:xfrm>
        </p:grpSpPr>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1555908"/>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25938" y="358775"/>
              <a:ext cx="7886700" cy="1257300"/>
            </a:xfrm>
            <a:prstGeom prst="rect">
              <a:avLst/>
            </a:prstGeom>
          </p:spPr>
        </p:pic>
      </p:grpSp>
      <p:sp>
        <p:nvSpPr>
          <p:cNvPr id="5" name="Date Placeholder 4"/>
          <p:cNvSpPr>
            <a:spLocks noGrp="1"/>
          </p:cNvSpPr>
          <p:nvPr>
            <p:ph type="dt" sz="half" idx="10"/>
          </p:nvPr>
        </p:nvSpPr>
        <p:spPr/>
        <p:txBody>
          <a:bodyPr/>
          <a:lstStyle/>
          <a:p>
            <a:fld id="{4878B457-8A64-4EB6-A4F3-A5DE5F35A65B}" type="datetimeFigureOut">
              <a:rPr lang="pt-BR" smtClean="0"/>
              <a:t>29/01/2023</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8B80CA9D-3678-480A-9280-FD105C3663C8}" type="slidenum">
              <a:rPr lang="pt-BR" smtClean="0"/>
              <a:t>‹Nº›</a:t>
            </a:fld>
            <a:endParaRPr lang="pt-BR"/>
          </a:p>
        </p:txBody>
      </p:sp>
      <p:sp>
        <p:nvSpPr>
          <p:cNvPr id="15" name="Picture Placeholder 14"/>
          <p:cNvSpPr>
            <a:spLocks noGrp="1"/>
          </p:cNvSpPr>
          <p:nvPr>
            <p:ph type="pic" sz="quarter" idx="13"/>
          </p:nvPr>
        </p:nvSpPr>
        <p:spPr>
          <a:xfrm>
            <a:off x="5040313" y="1333113"/>
            <a:ext cx="6808787" cy="4658400"/>
          </a:xfrm>
          <a:ln>
            <a:noFill/>
          </a:ln>
        </p:spPr>
        <p:style>
          <a:lnRef idx="2">
            <a:schemeClr val="accent1"/>
          </a:lnRef>
          <a:fillRef idx="1">
            <a:schemeClr val="lt1"/>
          </a:fillRef>
          <a:effectRef idx="0">
            <a:schemeClr val="accent1"/>
          </a:effectRef>
          <a:fontRef idx="none"/>
        </p:style>
        <p:txBody>
          <a:bodyPr anchor="t">
            <a:normAutofit/>
          </a:bodyPr>
          <a:lstStyle>
            <a:lvl1pPr marL="0" indent="0" algn="l">
              <a:buNone/>
              <a:defRPr sz="3100">
                <a:solidFill>
                  <a:srgbClr val="543118"/>
                </a:solidFill>
                <a:latin typeface="Century Gothic" panose="020B0502020202020204" pitchFamily="34" charset="0"/>
              </a:defRPr>
            </a:lvl1pPr>
          </a:lstStyle>
          <a:p>
            <a:r>
              <a:rPr lang="es-ES"/>
              <a:t>Haga clic en el icono para agregar una imagen</a:t>
            </a:r>
            <a:endParaRPr lang="es-419" dirty="0"/>
          </a:p>
        </p:txBody>
      </p:sp>
      <p:pic>
        <p:nvPicPr>
          <p:cNvPr id="14" name="Picture 1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3187700"/>
            <a:ext cx="4552950" cy="3486150"/>
          </a:xfrm>
          <a:prstGeom prst="rect">
            <a:avLst/>
          </a:prstGeom>
        </p:spPr>
      </p:pic>
      <p:pic>
        <p:nvPicPr>
          <p:cNvPr id="16" name="Picture 1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638550" y="5435936"/>
            <a:ext cx="1619250" cy="1057275"/>
          </a:xfrm>
          <a:prstGeom prst="rect">
            <a:avLst/>
          </a:prstGeom>
        </p:spPr>
      </p:pic>
      <p:sp>
        <p:nvSpPr>
          <p:cNvPr id="17" name="Title 1"/>
          <p:cNvSpPr>
            <a:spLocks noGrp="1"/>
          </p:cNvSpPr>
          <p:nvPr>
            <p:ph type="title"/>
          </p:nvPr>
        </p:nvSpPr>
        <p:spPr>
          <a:xfrm>
            <a:off x="275397" y="1416202"/>
            <a:ext cx="3662184" cy="1590859"/>
          </a:xfrm>
        </p:spPr>
        <p:txBody>
          <a:bodyPr anchor="ctr">
            <a:normAutofit/>
          </a:bodyPr>
          <a:lstStyle>
            <a:lvl1pPr algn="l">
              <a:defRPr sz="4300">
                <a:solidFill>
                  <a:schemeClr val="bg1"/>
                </a:solidFill>
                <a:latin typeface="Century Gothic" panose="020B0502020202020204" pitchFamily="34" charset="0"/>
              </a:defRPr>
            </a:lvl1pPr>
          </a:lstStyle>
          <a:p>
            <a:r>
              <a:rPr lang="es-ES"/>
              <a:t>Haga clic para modificar el estilo de título del patrón</a:t>
            </a:r>
            <a:endParaRPr lang="pt-BR" dirty="0"/>
          </a:p>
        </p:txBody>
      </p:sp>
      <p:sp>
        <p:nvSpPr>
          <p:cNvPr id="18" name="Text Placeholder 3"/>
          <p:cNvSpPr>
            <a:spLocks noGrp="1"/>
          </p:cNvSpPr>
          <p:nvPr>
            <p:ph type="body" sz="half" idx="2"/>
          </p:nvPr>
        </p:nvSpPr>
        <p:spPr>
          <a:xfrm>
            <a:off x="275397" y="3573956"/>
            <a:ext cx="3662184" cy="2500155"/>
          </a:xfrm>
        </p:spPr>
        <p:txBody>
          <a:bodyPr>
            <a:normAutofit/>
          </a:bodyPr>
          <a:lstStyle>
            <a:lvl1pPr marL="0" indent="0" algn="l">
              <a:buNone/>
              <a:defRPr sz="2700">
                <a:solidFill>
                  <a:srgbClr val="543118"/>
                </a:solidFill>
                <a:latin typeface="Century Gothic" panose="020B0502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Tree>
    <p:extLst>
      <p:ext uri="{BB962C8B-B14F-4D97-AF65-F5344CB8AC3E}">
        <p14:creationId xmlns:p14="http://schemas.microsoft.com/office/powerpoint/2010/main" val="23044428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FF99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pt-B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pt-B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78B457-8A64-4EB6-A4F3-A5DE5F35A65B}" type="datetimeFigureOut">
              <a:rPr lang="pt-BR" smtClean="0"/>
              <a:t>29/01/2023</a:t>
            </a:fld>
            <a:endParaRPr lang="pt-B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80CA9D-3678-480A-9280-FD105C3663C8}" type="slidenum">
              <a:rPr lang="pt-BR" smtClean="0"/>
              <a:t>‹Nº›</a:t>
            </a:fld>
            <a:endParaRPr lang="pt-BR"/>
          </a:p>
        </p:txBody>
      </p:sp>
    </p:spTree>
    <p:extLst>
      <p:ext uri="{BB962C8B-B14F-4D97-AF65-F5344CB8AC3E}">
        <p14:creationId xmlns:p14="http://schemas.microsoft.com/office/powerpoint/2010/main" val="18756722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3" r:id="rId4"/>
    <p:sldLayoutId id="2147483661" r:id="rId5"/>
    <p:sldLayoutId id="2147483654" r:id="rId6"/>
    <p:sldLayoutId id="2147483655" r:id="rId7"/>
    <p:sldLayoutId id="2147483656" r:id="rId8"/>
    <p:sldLayoutId id="2147483663"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1.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40.png"/><Relationship Id="rId4" Type="http://schemas.openxmlformats.org/officeDocument/2006/relationships/image" Target="../media/image39.png"/></Relationships>
</file>

<file path=ppt/slides/_rels/slide1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0.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8" Type="http://schemas.openxmlformats.org/officeDocument/2006/relationships/image" Target="../media/image46.gif"/><Relationship Id="rId3" Type="http://schemas.openxmlformats.org/officeDocument/2006/relationships/image" Target="../media/image40.png"/><Relationship Id="rId7" Type="http://schemas.openxmlformats.org/officeDocument/2006/relationships/image" Target="../media/image45.gif"/><Relationship Id="rId2" Type="http://schemas.openxmlformats.org/officeDocument/2006/relationships/image" Target="../media/image39.png"/><Relationship Id="rId1" Type="http://schemas.openxmlformats.org/officeDocument/2006/relationships/slideLayout" Target="../slideLayouts/slideLayout6.xml"/><Relationship Id="rId6" Type="http://schemas.openxmlformats.org/officeDocument/2006/relationships/image" Target="../media/image44.gif"/><Relationship Id="rId5" Type="http://schemas.openxmlformats.org/officeDocument/2006/relationships/image" Target="../media/image43.gif"/><Relationship Id="rId4" Type="http://schemas.microsoft.com/office/2007/relationships/hdphoto" Target="../media/hdphoto1.wdp"/><Relationship Id="rId9" Type="http://schemas.openxmlformats.org/officeDocument/2006/relationships/image" Target="../media/image47.gif"/></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hyperlink" Target="https://www.boe.es/boe/dias/2006/05/04/pdfs/A17158-17207.pdf" TargetMode="External"/><Relationship Id="rId7" Type="http://schemas.openxmlformats.org/officeDocument/2006/relationships/hyperlink" Target="https://www.educacionyfp.gob.es/dam/jcr:d458fa45-e9c0-4854-8787-f468015b968e/web-loe-completa-con-lomloe.pdf" TargetMode="External"/><Relationship Id="rId2" Type="http://schemas.openxmlformats.org/officeDocument/2006/relationships/image" Target="../media/image39.png"/><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40.png"/><Relationship Id="rId4" Type="http://schemas.openxmlformats.org/officeDocument/2006/relationships/hyperlink" Target="https://www.boe.es/boe/dias/2020/12/30/pdfs/BOE-A-2020-17264.pdf"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5000">
              <a:srgbClr val="FF99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144D04FE-D8E7-5E1C-0BEF-D1D64DEE37CE}"/>
              </a:ext>
            </a:extLst>
          </p:cNvPr>
          <p:cNvPicPr>
            <a:picLocks noChangeAspect="1"/>
          </p:cNvPicPr>
          <p:nvPr/>
        </p:nvPicPr>
        <p:blipFill>
          <a:blip r:embed="rId4"/>
          <a:stretch>
            <a:fillRect/>
          </a:stretch>
        </p:blipFill>
        <p:spPr>
          <a:xfrm>
            <a:off x="8904849" y="708783"/>
            <a:ext cx="2254771" cy="1263260"/>
          </a:xfrm>
          <a:prstGeom prst="rect">
            <a:avLst/>
          </a:prstGeom>
        </p:spPr>
      </p:pic>
      <p:pic>
        <p:nvPicPr>
          <p:cNvPr id="5" name="Picture 2" descr="TDAH, ¿Ficción o realidad? | Think Psicologia">
            <a:extLst>
              <a:ext uri="{FF2B5EF4-FFF2-40B4-BE49-F238E27FC236}">
                <a16:creationId xmlns:a16="http://schemas.microsoft.com/office/drawing/2014/main" id="{8F79C909-3C60-8106-89D8-EE25946E027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400800" y="3527839"/>
            <a:ext cx="4122861" cy="2716238"/>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a:extLst>
              <a:ext uri="{FF2B5EF4-FFF2-40B4-BE49-F238E27FC236}">
                <a16:creationId xmlns:a16="http://schemas.microsoft.com/office/drawing/2014/main" id="{F3BF7D8C-9B59-3DF7-04E7-786EDBD77C33}"/>
              </a:ext>
            </a:extLst>
          </p:cNvPr>
          <p:cNvSpPr txBox="1"/>
          <p:nvPr/>
        </p:nvSpPr>
        <p:spPr>
          <a:xfrm>
            <a:off x="2643979" y="1340413"/>
            <a:ext cx="6091310" cy="769441"/>
          </a:xfrm>
          <a:prstGeom prst="rect">
            <a:avLst/>
          </a:prstGeom>
          <a:noFill/>
        </p:spPr>
        <p:txBody>
          <a:bodyPr wrap="square" rtlCol="0">
            <a:spAutoFit/>
          </a:bodyPr>
          <a:lstStyle/>
          <a:p>
            <a:r>
              <a:rPr lang="es-ES" sz="4400" dirty="0">
                <a:solidFill>
                  <a:srgbClr val="FF9900"/>
                </a:solidFill>
                <a:latin typeface="MonSERRAT"/>
              </a:rPr>
              <a:t>SIGNIFICADO DE SIGLAS</a:t>
            </a:r>
          </a:p>
        </p:txBody>
      </p:sp>
      <p:sp>
        <p:nvSpPr>
          <p:cNvPr id="8" name="CuadroTexto 7">
            <a:extLst>
              <a:ext uri="{FF2B5EF4-FFF2-40B4-BE49-F238E27FC236}">
                <a16:creationId xmlns:a16="http://schemas.microsoft.com/office/drawing/2014/main" id="{6E75D8E2-44DB-B06E-8FF0-C248E4215C08}"/>
              </a:ext>
            </a:extLst>
          </p:cNvPr>
          <p:cNvSpPr txBox="1"/>
          <p:nvPr/>
        </p:nvSpPr>
        <p:spPr>
          <a:xfrm>
            <a:off x="7652824" y="6244077"/>
            <a:ext cx="6105378" cy="369332"/>
          </a:xfrm>
          <a:prstGeom prst="rect">
            <a:avLst/>
          </a:prstGeom>
          <a:noFill/>
        </p:spPr>
        <p:txBody>
          <a:bodyPr wrap="square">
            <a:spAutoFit/>
          </a:bodyPr>
          <a:lstStyle/>
          <a:p>
            <a:pPr algn="just"/>
            <a:r>
              <a:rPr lang="es-ES" sz="1800" b="1" i="0" dirty="0">
                <a:solidFill>
                  <a:srgbClr val="FF9900"/>
                </a:solidFill>
                <a:effectLst/>
                <a:latin typeface="Montserrat" panose="00000500000000000000" pitchFamily="2" charset="0"/>
              </a:rPr>
              <a:t>Beatriz Fernández González</a:t>
            </a:r>
          </a:p>
        </p:txBody>
      </p:sp>
      <p:pic>
        <p:nvPicPr>
          <p:cNvPr id="11" name="AUDIO-2022-10-25-20-29-32 (2)">
            <a:hlinkClick r:id="" action="ppaction://media"/>
            <a:extLst>
              <a:ext uri="{FF2B5EF4-FFF2-40B4-BE49-F238E27FC236}">
                <a16:creationId xmlns:a16="http://schemas.microsoft.com/office/drawing/2014/main" id="{E99AA129-E098-1CCF-6B2E-1E76DF22D27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7025485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E7EDB7BB-E993-EE0F-11CC-33CEF1BFAF5B}"/>
              </a:ext>
            </a:extLst>
          </p:cNvPr>
          <p:cNvPicPr>
            <a:picLocks noChangeAspect="1"/>
          </p:cNvPicPr>
          <p:nvPr/>
        </p:nvPicPr>
        <p:blipFill>
          <a:blip r:embed="rId2"/>
          <a:stretch>
            <a:fillRect/>
          </a:stretch>
        </p:blipFill>
        <p:spPr>
          <a:xfrm>
            <a:off x="9849290" y="2495657"/>
            <a:ext cx="1858971" cy="1041509"/>
          </a:xfrm>
          <a:prstGeom prst="rect">
            <a:avLst/>
          </a:prstGeom>
        </p:spPr>
      </p:pic>
      <p:sp>
        <p:nvSpPr>
          <p:cNvPr id="7" name="CuadroTexto 6">
            <a:extLst>
              <a:ext uri="{FF2B5EF4-FFF2-40B4-BE49-F238E27FC236}">
                <a16:creationId xmlns:a16="http://schemas.microsoft.com/office/drawing/2014/main" id="{D76FE5C6-892D-F254-EE76-98E047C2F203}"/>
              </a:ext>
            </a:extLst>
          </p:cNvPr>
          <p:cNvSpPr txBox="1"/>
          <p:nvPr/>
        </p:nvSpPr>
        <p:spPr>
          <a:xfrm>
            <a:off x="2928731" y="833664"/>
            <a:ext cx="8097078" cy="3323987"/>
          </a:xfrm>
          <a:prstGeom prst="rect">
            <a:avLst/>
          </a:prstGeom>
          <a:noFill/>
        </p:spPr>
        <p:txBody>
          <a:bodyPr wrap="square">
            <a:spAutoFit/>
          </a:bodyPr>
          <a:lstStyle/>
          <a:p>
            <a:r>
              <a:rPr lang="es-ES" sz="1600" b="0" i="0" dirty="0">
                <a:solidFill>
                  <a:srgbClr val="333333"/>
                </a:solidFill>
                <a:effectLst/>
                <a:latin typeface="Montserrat Light" panose="00000400000000000000" pitchFamily="2" charset="0"/>
              </a:rPr>
              <a:t>4º. </a:t>
            </a:r>
            <a:r>
              <a:rPr lang="es-ES" sz="1600" b="1" i="0" dirty="0">
                <a:solidFill>
                  <a:srgbClr val="333333"/>
                </a:solidFill>
                <a:effectLst/>
                <a:latin typeface="Montserrat Light" panose="00000400000000000000" pitchFamily="2" charset="0"/>
              </a:rPr>
              <a:t>La decisión de promocionar o no de curso</a:t>
            </a:r>
            <a:r>
              <a:rPr lang="es-ES" sz="1600" b="0" i="0" dirty="0">
                <a:solidFill>
                  <a:srgbClr val="333333"/>
                </a:solidFill>
                <a:effectLst/>
                <a:latin typeface="Montserrat Light" panose="00000400000000000000" pitchFamily="2" charset="0"/>
              </a:rPr>
              <a:t> se adopta en el caso del ACNEE, cuando se considera beneficioso para su integración social o cuando su permanencia un año más garantiza la consecución de los objetivos generales de la etapa en la que se encuentra. En el resto de ACNEAE, la decisión de promoción o no tiene los mismos criterios que para el resto del alumnado, al menos es lo que sucede en la mayoría de comunidades autónomas.</a:t>
            </a:r>
          </a:p>
          <a:p>
            <a:endParaRPr lang="es-ES" sz="1600" b="0" i="0" dirty="0">
              <a:solidFill>
                <a:srgbClr val="333333"/>
              </a:solidFill>
              <a:effectLst/>
              <a:latin typeface="Montserrat Light" panose="00000400000000000000" pitchFamily="2" charset="0"/>
            </a:endParaRPr>
          </a:p>
          <a:p>
            <a:r>
              <a:rPr lang="es-ES" sz="1600" b="0" i="0" dirty="0">
                <a:solidFill>
                  <a:srgbClr val="333333"/>
                </a:solidFill>
                <a:effectLst/>
                <a:latin typeface="Montserrat Light" panose="00000400000000000000" pitchFamily="2" charset="0"/>
              </a:rPr>
              <a:t>5º. Igualmente, en la mayoría de comunidades autónomas, </a:t>
            </a:r>
            <a:r>
              <a:rPr lang="es-ES" sz="1600" b="1" i="0" dirty="0">
                <a:solidFill>
                  <a:srgbClr val="333333"/>
                </a:solidFill>
                <a:effectLst/>
                <a:latin typeface="Montserrat Light" panose="00000400000000000000" pitchFamily="2" charset="0"/>
              </a:rPr>
              <a:t>la dotación de recursos de apoyo especializado</a:t>
            </a:r>
            <a:r>
              <a:rPr lang="es-ES" sz="1600" b="0" i="0" dirty="0">
                <a:solidFill>
                  <a:srgbClr val="333333"/>
                </a:solidFill>
                <a:effectLst/>
                <a:latin typeface="Montserrat Light" panose="00000400000000000000" pitchFamily="2" charset="0"/>
              </a:rPr>
              <a:t>, por tanto de maestros especialistas de Pedagogía Terapéutica, de Audición y Lenguaje, de Auxiliares Técnicos Educativos, depende del número de ACNEE que haya en escolarizados en el centro.</a:t>
            </a:r>
          </a:p>
          <a:p>
            <a:endParaRPr lang="es-ES" dirty="0"/>
          </a:p>
        </p:txBody>
      </p:sp>
      <p:sp>
        <p:nvSpPr>
          <p:cNvPr id="9" name="CuadroTexto 8">
            <a:extLst>
              <a:ext uri="{FF2B5EF4-FFF2-40B4-BE49-F238E27FC236}">
                <a16:creationId xmlns:a16="http://schemas.microsoft.com/office/drawing/2014/main" id="{931B7F60-65C8-C2BF-64D6-5AC4C7565942}"/>
              </a:ext>
            </a:extLst>
          </p:cNvPr>
          <p:cNvSpPr txBox="1"/>
          <p:nvPr/>
        </p:nvSpPr>
        <p:spPr>
          <a:xfrm>
            <a:off x="2928731" y="4454676"/>
            <a:ext cx="8401878" cy="1569660"/>
          </a:xfrm>
          <a:prstGeom prst="rect">
            <a:avLst/>
          </a:prstGeom>
          <a:noFill/>
        </p:spPr>
        <p:txBody>
          <a:bodyPr wrap="square">
            <a:spAutoFit/>
          </a:bodyPr>
          <a:lstStyle/>
          <a:p>
            <a:r>
              <a:rPr lang="es-ES" sz="1600" b="0" i="0" dirty="0">
                <a:solidFill>
                  <a:srgbClr val="333333"/>
                </a:solidFill>
                <a:effectLst/>
                <a:latin typeface="Montserrat Light" panose="00000400000000000000" pitchFamily="2" charset="0"/>
              </a:rPr>
              <a:t>6º. Por último, en este repaso a la diferencia entre ACNEAE y ACNEE, en la mayoría de comunidades autónomas, </a:t>
            </a:r>
            <a:r>
              <a:rPr lang="es-ES" sz="1600" b="1" i="0" dirty="0">
                <a:solidFill>
                  <a:srgbClr val="333333"/>
                </a:solidFill>
                <a:effectLst/>
                <a:latin typeface="Montserrat Light" panose="00000400000000000000" pitchFamily="2" charset="0"/>
              </a:rPr>
              <a:t>los ACNEE reducen en una plaza escolar la ratio del aula</a:t>
            </a:r>
            <a:r>
              <a:rPr lang="es-ES" sz="1600" b="0" i="0" dirty="0">
                <a:solidFill>
                  <a:srgbClr val="333333"/>
                </a:solidFill>
                <a:effectLst/>
                <a:latin typeface="Montserrat Light" panose="00000400000000000000" pitchFamily="2" charset="0"/>
              </a:rPr>
              <a:t> en la que está escolarizado, mientras que con los ACNEAE no sucede esto. Os he expuesto la diferencia entre ACNEAE y ACNEE, sus puntos en común y la definición de ambas realidades. Espero que os ayude en vuestra labor educativa</a:t>
            </a:r>
            <a:endParaRPr lang="es-ES" sz="1600" dirty="0">
              <a:latin typeface="Montserrat Light" panose="00000400000000000000" pitchFamily="2" charset="0"/>
            </a:endParaRPr>
          </a:p>
        </p:txBody>
      </p:sp>
      <p:sp>
        <p:nvSpPr>
          <p:cNvPr id="10" name="CuadroTexto 9">
            <a:extLst>
              <a:ext uri="{FF2B5EF4-FFF2-40B4-BE49-F238E27FC236}">
                <a16:creationId xmlns:a16="http://schemas.microsoft.com/office/drawing/2014/main" id="{316E780C-9058-D884-0CBA-DD457C3B0EB7}"/>
              </a:ext>
            </a:extLst>
          </p:cNvPr>
          <p:cNvSpPr txBox="1"/>
          <p:nvPr/>
        </p:nvSpPr>
        <p:spPr>
          <a:xfrm>
            <a:off x="7284923" y="6024336"/>
            <a:ext cx="4284225" cy="677108"/>
          </a:xfrm>
          <a:prstGeom prst="rect">
            <a:avLst/>
          </a:prstGeom>
          <a:noFill/>
        </p:spPr>
        <p:txBody>
          <a:bodyPr wrap="square">
            <a:spAutoFit/>
          </a:bodyPr>
          <a:lstStyle/>
          <a:p>
            <a:pPr algn="just"/>
            <a:endParaRPr lang="es-ES" b="1" i="0" dirty="0">
              <a:solidFill>
                <a:srgbClr val="393F40"/>
              </a:solidFill>
              <a:effectLst/>
              <a:latin typeface="Montserrat" panose="00000500000000000000" pitchFamily="2" charset="0"/>
            </a:endParaRPr>
          </a:p>
          <a:p>
            <a:pPr algn="just"/>
            <a:r>
              <a:rPr lang="es-ES" sz="2000" b="1" i="0" dirty="0">
                <a:solidFill>
                  <a:srgbClr val="FF9900"/>
                </a:solidFill>
                <a:effectLst/>
                <a:latin typeface="Montserrat" panose="00000500000000000000" pitchFamily="2" charset="0"/>
              </a:rPr>
              <a:t>Beatriz Fernández González</a:t>
            </a:r>
          </a:p>
        </p:txBody>
      </p:sp>
    </p:spTree>
    <p:extLst>
      <p:ext uri="{BB962C8B-B14F-4D97-AF65-F5344CB8AC3E}">
        <p14:creationId xmlns:p14="http://schemas.microsoft.com/office/powerpoint/2010/main" val="2088416928"/>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461" y="555708"/>
            <a:ext cx="10515600" cy="1260596"/>
          </a:xfrm>
        </p:spPr>
        <p:txBody>
          <a:bodyPr>
            <a:normAutofit fontScale="90000"/>
          </a:bodyPr>
          <a:lstStyle/>
          <a:p>
            <a:r>
              <a:rPr lang="es-ES" sz="5400" b="0" i="0" dirty="0">
                <a:solidFill>
                  <a:srgbClr val="393F40"/>
                </a:solidFill>
                <a:effectLst/>
                <a:latin typeface="Montserrat" panose="00000500000000000000" pitchFamily="2" charset="0"/>
              </a:rPr>
              <a:t> Expliqué la diferencia entre ACNEAE y ACNEE</a:t>
            </a:r>
            <a:endParaRPr lang="en-US" dirty="0"/>
          </a:p>
        </p:txBody>
      </p:sp>
      <p:sp>
        <p:nvSpPr>
          <p:cNvPr id="3" name="Text Placeholder 2"/>
          <p:cNvSpPr>
            <a:spLocks noGrp="1"/>
          </p:cNvSpPr>
          <p:nvPr>
            <p:ph type="body" sz="quarter" idx="13"/>
          </p:nvPr>
        </p:nvSpPr>
        <p:spPr>
          <a:xfrm>
            <a:off x="1326540" y="2214624"/>
            <a:ext cx="4181721" cy="435565"/>
          </a:xfrm>
        </p:spPr>
        <p:txBody>
          <a:bodyPr/>
          <a:lstStyle/>
          <a:p>
            <a:r>
              <a:rPr lang="es-ES" sz="2800" i="0" dirty="0">
                <a:solidFill>
                  <a:srgbClr val="FF3300"/>
                </a:solidFill>
                <a:effectLst/>
                <a:latin typeface="Montserrat "/>
              </a:rPr>
              <a:t>ACNEAE</a:t>
            </a:r>
          </a:p>
          <a:p>
            <a:endParaRPr lang="en-US" dirty="0"/>
          </a:p>
        </p:txBody>
      </p:sp>
      <p:sp>
        <p:nvSpPr>
          <p:cNvPr id="4" name="Text Placeholder 3"/>
          <p:cNvSpPr>
            <a:spLocks noGrp="1"/>
          </p:cNvSpPr>
          <p:nvPr>
            <p:ph type="body" sz="quarter" idx="14"/>
          </p:nvPr>
        </p:nvSpPr>
        <p:spPr>
          <a:xfrm>
            <a:off x="6582752" y="2227671"/>
            <a:ext cx="4181721" cy="435565"/>
          </a:xfrm>
        </p:spPr>
        <p:txBody>
          <a:bodyPr/>
          <a:lstStyle/>
          <a:p>
            <a:r>
              <a:rPr lang="es-ES" dirty="0">
                <a:solidFill>
                  <a:srgbClr val="FF3300"/>
                </a:solidFill>
                <a:latin typeface="Montserrat" panose="00000500000000000000" pitchFamily="2" charset="0"/>
              </a:rPr>
              <a:t>ACNEE</a:t>
            </a:r>
          </a:p>
          <a:p>
            <a:endParaRPr lang="en-US" dirty="0"/>
          </a:p>
        </p:txBody>
      </p:sp>
      <p:sp>
        <p:nvSpPr>
          <p:cNvPr id="5" name="Content Placeholder 4"/>
          <p:cNvSpPr>
            <a:spLocks noGrp="1"/>
          </p:cNvSpPr>
          <p:nvPr>
            <p:ph sz="quarter" idx="15"/>
          </p:nvPr>
        </p:nvSpPr>
        <p:spPr>
          <a:xfrm>
            <a:off x="988076" y="2710251"/>
            <a:ext cx="5057430" cy="3452547"/>
          </a:xfrm>
        </p:spPr>
        <p:txBody>
          <a:bodyPr>
            <a:noAutofit/>
          </a:bodyPr>
          <a:lstStyle/>
          <a:p>
            <a:pPr marL="0" indent="0">
              <a:buNone/>
            </a:pPr>
            <a:r>
              <a:rPr lang="es-ES" sz="1400" b="0" i="0" dirty="0">
                <a:solidFill>
                  <a:srgbClr val="333333"/>
                </a:solidFill>
                <a:effectLst/>
                <a:latin typeface="Montserrat" panose="00000500000000000000" pitchFamily="2" charset="0"/>
              </a:rPr>
              <a:t>ACNEAE. Son las siglas que corresponden a alumno con necesidad específica de apoyo educativo. La LOMCE definía a este alumnado como </a:t>
            </a:r>
            <a:r>
              <a:rPr lang="es-ES" sz="1400" b="1" i="0" dirty="0">
                <a:solidFill>
                  <a:srgbClr val="333333"/>
                </a:solidFill>
                <a:effectLst/>
                <a:latin typeface="Montserrat" panose="00000500000000000000" pitchFamily="2" charset="0"/>
              </a:rPr>
              <a:t>aquel que requiere una atención educativa diferente a la ordinaria</a:t>
            </a:r>
            <a:r>
              <a:rPr lang="es-ES" sz="1400" b="0" i="0" dirty="0">
                <a:solidFill>
                  <a:srgbClr val="333333"/>
                </a:solidFill>
                <a:effectLst/>
                <a:latin typeface="Montserrat" panose="00000500000000000000" pitchFamily="2" charset="0"/>
              </a:rPr>
              <a:t>, por presentar necesidades educativas especiales, por dificultades específicas de aprendizaje, TDAH, por sus altas capacidades intelectuales, por haberse incorporado tarde al sistema educativo, o por condiciones personales o historia escolar. </a:t>
            </a:r>
            <a:r>
              <a:rPr lang="es-ES" sz="1400" b="1" dirty="0">
                <a:solidFill>
                  <a:srgbClr val="337AB7"/>
                </a:solidFill>
                <a:latin typeface="Montserrat" panose="00000500000000000000" pitchFamily="2" charset="0"/>
              </a:rPr>
              <a:t>Los orientadores profesionales responsables de la orientación </a:t>
            </a:r>
            <a:r>
              <a:rPr lang="es-ES" sz="1400" b="0" i="0" dirty="0">
                <a:solidFill>
                  <a:srgbClr val="333333"/>
                </a:solidFill>
                <a:effectLst/>
                <a:latin typeface="Montserrat" panose="00000500000000000000" pitchFamily="2" charset="0"/>
              </a:rPr>
              <a:t>son los que deben detectar esas necesidades específicas de apoyo educativo y dejar constancia de ello en un informe de evaluación psicopedagógica.</a:t>
            </a:r>
            <a:endParaRPr lang="en-US" sz="1400" dirty="0">
              <a:latin typeface="Montserrat" panose="00000500000000000000" pitchFamily="2" charset="0"/>
            </a:endParaRPr>
          </a:p>
        </p:txBody>
      </p:sp>
      <p:sp>
        <p:nvSpPr>
          <p:cNvPr id="6" name="Content Placeholder 5"/>
          <p:cNvSpPr>
            <a:spLocks noGrp="1"/>
          </p:cNvSpPr>
          <p:nvPr>
            <p:ph sz="quarter" idx="16"/>
          </p:nvPr>
        </p:nvSpPr>
        <p:spPr>
          <a:xfrm>
            <a:off x="6308035" y="2717536"/>
            <a:ext cx="4895889" cy="2954458"/>
          </a:xfrm>
        </p:spPr>
        <p:txBody>
          <a:bodyPr>
            <a:normAutofit/>
          </a:bodyPr>
          <a:lstStyle/>
          <a:p>
            <a:pPr marL="0" indent="0" algn="just">
              <a:lnSpc>
                <a:spcPct val="100000"/>
              </a:lnSpc>
              <a:buNone/>
            </a:pPr>
            <a:r>
              <a:rPr lang="es-ES" sz="1600" dirty="0">
                <a:solidFill>
                  <a:srgbClr val="393F40"/>
                </a:solidFill>
                <a:latin typeface="Montserrat" panose="00000500000000000000" pitchFamily="2" charset="0"/>
              </a:rPr>
              <a:t>ACNEE. </a:t>
            </a:r>
            <a:r>
              <a:rPr lang="es-ES" sz="1600" b="0" i="0" dirty="0">
                <a:solidFill>
                  <a:srgbClr val="393F40"/>
                </a:solidFill>
                <a:effectLst/>
                <a:latin typeface="Montserrat" panose="00000500000000000000" pitchFamily="2" charset="0"/>
              </a:rPr>
              <a:t>Se </a:t>
            </a:r>
            <a:r>
              <a:rPr lang="es-ES" sz="1400" b="0" i="0" dirty="0">
                <a:solidFill>
                  <a:srgbClr val="393F40"/>
                </a:solidFill>
                <a:effectLst/>
                <a:latin typeface="Montserrat" panose="00000500000000000000" pitchFamily="2" charset="0"/>
              </a:rPr>
              <a:t>rata de </a:t>
            </a:r>
            <a:r>
              <a:rPr lang="es-ES" sz="1400" b="1" i="0" dirty="0">
                <a:solidFill>
                  <a:srgbClr val="393F40"/>
                </a:solidFill>
                <a:effectLst/>
                <a:latin typeface="Montserrat" panose="00000500000000000000" pitchFamily="2" charset="0"/>
              </a:rPr>
              <a:t>alumnado con necesidades educativas especiales, que</a:t>
            </a:r>
            <a:r>
              <a:rPr lang="es-ES" sz="1400" b="0" i="0" dirty="0">
                <a:solidFill>
                  <a:srgbClr val="393F40"/>
                </a:solidFill>
                <a:effectLst/>
                <a:latin typeface="Montserrat" panose="00000500000000000000" pitchFamily="2" charset="0"/>
              </a:rPr>
              <a:t> la ley educativa los define como aquel alumnado que requiere una respuesta educativa diferente a la ordinaria por presentar discapacidad o trastorno grave de la conducta. </a:t>
            </a:r>
          </a:p>
          <a:p>
            <a:pPr marL="0" indent="0">
              <a:buNone/>
            </a:pPr>
            <a:endParaRPr lang="en-US" dirty="0"/>
          </a:p>
        </p:txBody>
      </p:sp>
      <p:pic>
        <p:nvPicPr>
          <p:cNvPr id="7" name="Imagen 6">
            <a:extLst>
              <a:ext uri="{FF2B5EF4-FFF2-40B4-BE49-F238E27FC236}">
                <a16:creationId xmlns:a16="http://schemas.microsoft.com/office/drawing/2014/main" id="{1A8817EF-6D1C-3760-4347-1855AD48C79B}"/>
              </a:ext>
            </a:extLst>
          </p:cNvPr>
          <p:cNvPicPr>
            <a:picLocks noChangeAspect="1"/>
          </p:cNvPicPr>
          <p:nvPr/>
        </p:nvPicPr>
        <p:blipFill>
          <a:blip r:embed="rId2"/>
          <a:stretch>
            <a:fillRect/>
          </a:stretch>
        </p:blipFill>
        <p:spPr>
          <a:xfrm>
            <a:off x="9937229" y="305631"/>
            <a:ext cx="2254771" cy="1263260"/>
          </a:xfrm>
          <a:prstGeom prst="rect">
            <a:avLst/>
          </a:prstGeom>
        </p:spPr>
      </p:pic>
    </p:spTree>
    <p:extLst>
      <p:ext uri="{BB962C8B-B14F-4D97-AF65-F5344CB8AC3E}">
        <p14:creationId xmlns:p14="http://schemas.microsoft.com/office/powerpoint/2010/main" val="2441957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889170" y="1204328"/>
            <a:ext cx="1465654" cy="1290637"/>
          </a:xfrm>
        </p:spPr>
        <p:txBody>
          <a:bodyPr>
            <a:normAutofit/>
          </a:bodyPr>
          <a:lstStyle/>
          <a:p>
            <a:pPr algn="ctr"/>
            <a:r>
              <a:rPr lang="es-MX" dirty="0">
                <a:solidFill>
                  <a:srgbClr val="FF9900"/>
                </a:solidFill>
              </a:rPr>
              <a:t>ACI</a:t>
            </a:r>
          </a:p>
        </p:txBody>
      </p:sp>
      <p:sp>
        <p:nvSpPr>
          <p:cNvPr id="5" name="CuadroTexto 4">
            <a:extLst>
              <a:ext uri="{FF2B5EF4-FFF2-40B4-BE49-F238E27FC236}">
                <a16:creationId xmlns:a16="http://schemas.microsoft.com/office/drawing/2014/main" id="{E35E7EDF-1632-D306-AAEC-F1EE288260EF}"/>
              </a:ext>
            </a:extLst>
          </p:cNvPr>
          <p:cNvSpPr txBox="1"/>
          <p:nvPr/>
        </p:nvSpPr>
        <p:spPr>
          <a:xfrm>
            <a:off x="2561406" y="1937712"/>
            <a:ext cx="6474791" cy="2031325"/>
          </a:xfrm>
          <a:prstGeom prst="rect">
            <a:avLst/>
          </a:prstGeom>
          <a:noFill/>
        </p:spPr>
        <p:txBody>
          <a:bodyPr wrap="square">
            <a:spAutoFit/>
          </a:bodyPr>
          <a:lstStyle/>
          <a:p>
            <a:pPr algn="just"/>
            <a:endParaRPr lang="es-ES" b="1" i="0" dirty="0">
              <a:solidFill>
                <a:srgbClr val="393F40"/>
              </a:solidFill>
              <a:effectLst/>
              <a:latin typeface="Montserrat" panose="00000500000000000000" pitchFamily="2" charset="0"/>
            </a:endParaRPr>
          </a:p>
          <a:p>
            <a:pPr algn="just"/>
            <a:endParaRPr lang="es-ES" b="1" i="0" dirty="0">
              <a:solidFill>
                <a:srgbClr val="393F40"/>
              </a:solidFill>
              <a:effectLst/>
              <a:latin typeface="Montserrat" panose="00000500000000000000" pitchFamily="2" charset="0"/>
            </a:endParaRPr>
          </a:p>
          <a:p>
            <a:pPr algn="just"/>
            <a:r>
              <a:rPr lang="es-ES" b="0" i="0" dirty="0">
                <a:solidFill>
                  <a:srgbClr val="393F40"/>
                </a:solidFill>
                <a:effectLst/>
                <a:latin typeface="Montserrat" panose="00000500000000000000" pitchFamily="2" charset="0"/>
              </a:rPr>
              <a:t>ACI, significa </a:t>
            </a:r>
            <a:r>
              <a:rPr lang="es-ES" b="1" i="0" dirty="0">
                <a:solidFill>
                  <a:srgbClr val="393F40"/>
                </a:solidFill>
                <a:effectLst/>
                <a:latin typeface="Montserrat" panose="00000500000000000000" pitchFamily="2" charset="0"/>
              </a:rPr>
              <a:t>Adaptación Curricular Individualizada</a:t>
            </a:r>
            <a:r>
              <a:rPr lang="es-ES" b="0" i="0" dirty="0">
                <a:solidFill>
                  <a:srgbClr val="393F40"/>
                </a:solidFill>
                <a:effectLst/>
                <a:latin typeface="Montserrat" panose="00000500000000000000" pitchFamily="2" charset="0"/>
              </a:rPr>
              <a:t>. </a:t>
            </a:r>
          </a:p>
          <a:p>
            <a:pPr algn="just"/>
            <a:endParaRPr lang="es-ES" dirty="0">
              <a:solidFill>
                <a:srgbClr val="393F40"/>
              </a:solidFill>
              <a:latin typeface="Montserrat" panose="00000500000000000000" pitchFamily="2" charset="0"/>
            </a:endParaRPr>
          </a:p>
          <a:p>
            <a:pPr algn="just"/>
            <a:r>
              <a:rPr lang="es-ES" b="0" i="0" dirty="0">
                <a:solidFill>
                  <a:srgbClr val="393F40"/>
                </a:solidFill>
                <a:effectLst/>
                <a:latin typeface="Montserrat" panose="00000500000000000000" pitchFamily="2" charset="0"/>
              </a:rPr>
              <a:t>Es el programa curricular que se elabora de manera específica e individual para un alumno con necesidades educativas especiales.</a:t>
            </a:r>
          </a:p>
        </p:txBody>
      </p:sp>
      <p:sp>
        <p:nvSpPr>
          <p:cNvPr id="11" name="CuadroTexto 10">
            <a:extLst>
              <a:ext uri="{FF2B5EF4-FFF2-40B4-BE49-F238E27FC236}">
                <a16:creationId xmlns:a16="http://schemas.microsoft.com/office/drawing/2014/main" id="{099F32D3-7BAE-2E9C-EC56-8BE4AC4966A4}"/>
              </a:ext>
            </a:extLst>
          </p:cNvPr>
          <p:cNvSpPr txBox="1"/>
          <p:nvPr/>
        </p:nvSpPr>
        <p:spPr>
          <a:xfrm>
            <a:off x="7231914" y="5595406"/>
            <a:ext cx="4284225" cy="677108"/>
          </a:xfrm>
          <a:prstGeom prst="rect">
            <a:avLst/>
          </a:prstGeom>
          <a:noFill/>
        </p:spPr>
        <p:txBody>
          <a:bodyPr wrap="square">
            <a:spAutoFit/>
          </a:bodyPr>
          <a:lstStyle/>
          <a:p>
            <a:pPr algn="just"/>
            <a:endParaRPr lang="es-ES" i="0" dirty="0">
              <a:solidFill>
                <a:srgbClr val="393F40"/>
              </a:solidFill>
              <a:effectLst/>
              <a:latin typeface="Montserrat" panose="00000500000000000000" pitchFamily="2" charset="0"/>
            </a:endParaRPr>
          </a:p>
          <a:p>
            <a:pPr algn="just"/>
            <a:r>
              <a:rPr lang="es-ES" sz="2000" b="1" i="0" dirty="0">
                <a:solidFill>
                  <a:srgbClr val="FF9900"/>
                </a:solidFill>
                <a:effectLst/>
                <a:latin typeface="Montserrat" panose="00000500000000000000" pitchFamily="2" charset="0"/>
              </a:rPr>
              <a:t>Beatriz Fernández González</a:t>
            </a:r>
          </a:p>
        </p:txBody>
      </p:sp>
      <p:pic>
        <p:nvPicPr>
          <p:cNvPr id="3" name="Imagen 2">
            <a:extLst>
              <a:ext uri="{FF2B5EF4-FFF2-40B4-BE49-F238E27FC236}">
                <a16:creationId xmlns:a16="http://schemas.microsoft.com/office/drawing/2014/main" id="{3A6B1DB1-C768-B659-49F0-7727BEF20D13}"/>
              </a:ext>
            </a:extLst>
          </p:cNvPr>
          <p:cNvPicPr>
            <a:picLocks noChangeAspect="1"/>
          </p:cNvPicPr>
          <p:nvPr/>
        </p:nvPicPr>
        <p:blipFill>
          <a:blip r:embed="rId2"/>
          <a:stretch>
            <a:fillRect/>
          </a:stretch>
        </p:blipFill>
        <p:spPr>
          <a:xfrm>
            <a:off x="9805182" y="314888"/>
            <a:ext cx="2254771" cy="1263260"/>
          </a:xfrm>
          <a:prstGeom prst="rect">
            <a:avLst/>
          </a:prstGeom>
        </p:spPr>
      </p:pic>
      <p:pic>
        <p:nvPicPr>
          <p:cNvPr id="4" name="Picture 2" descr="TDAH, ¿Ficción o realidad? | Think Psicologia">
            <a:extLst>
              <a:ext uri="{FF2B5EF4-FFF2-40B4-BE49-F238E27FC236}">
                <a16:creationId xmlns:a16="http://schemas.microsoft.com/office/drawing/2014/main" id="{4F741351-BB31-14E0-9C13-9005C973336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798801" y="3359328"/>
            <a:ext cx="4122861" cy="2716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83760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adroTexto 10">
            <a:extLst>
              <a:ext uri="{FF2B5EF4-FFF2-40B4-BE49-F238E27FC236}">
                <a16:creationId xmlns:a16="http://schemas.microsoft.com/office/drawing/2014/main" id="{099F32D3-7BAE-2E9C-EC56-8BE4AC4966A4}"/>
              </a:ext>
            </a:extLst>
          </p:cNvPr>
          <p:cNvSpPr txBox="1"/>
          <p:nvPr/>
        </p:nvSpPr>
        <p:spPr>
          <a:xfrm>
            <a:off x="7231914" y="5398458"/>
            <a:ext cx="4284225" cy="677108"/>
          </a:xfrm>
          <a:prstGeom prst="rect">
            <a:avLst/>
          </a:prstGeom>
          <a:noFill/>
        </p:spPr>
        <p:txBody>
          <a:bodyPr wrap="square">
            <a:spAutoFit/>
          </a:bodyPr>
          <a:lstStyle/>
          <a:p>
            <a:pPr algn="just"/>
            <a:endParaRPr lang="es-ES" i="0" dirty="0">
              <a:solidFill>
                <a:srgbClr val="393F40"/>
              </a:solidFill>
              <a:effectLst/>
              <a:latin typeface="Montserrat" panose="00000500000000000000" pitchFamily="2" charset="0"/>
            </a:endParaRPr>
          </a:p>
          <a:p>
            <a:pPr algn="just"/>
            <a:r>
              <a:rPr lang="es-ES" sz="2000" b="1" i="0" dirty="0">
                <a:solidFill>
                  <a:srgbClr val="FF9900"/>
                </a:solidFill>
                <a:effectLst/>
                <a:latin typeface="Montserrat" panose="00000500000000000000" pitchFamily="2" charset="0"/>
              </a:rPr>
              <a:t>Beatriz Fernández González</a:t>
            </a:r>
          </a:p>
        </p:txBody>
      </p:sp>
      <p:sp>
        <p:nvSpPr>
          <p:cNvPr id="4" name="Título 3">
            <a:extLst>
              <a:ext uri="{FF2B5EF4-FFF2-40B4-BE49-F238E27FC236}">
                <a16:creationId xmlns:a16="http://schemas.microsoft.com/office/drawing/2014/main" id="{BFCAE8FA-90D4-EF52-7646-D61A83FDF321}"/>
              </a:ext>
            </a:extLst>
          </p:cNvPr>
          <p:cNvSpPr>
            <a:spLocks noGrp="1"/>
          </p:cNvSpPr>
          <p:nvPr>
            <p:ph type="ctrTitle"/>
          </p:nvPr>
        </p:nvSpPr>
        <p:spPr>
          <a:xfrm>
            <a:off x="1265701" y="1572711"/>
            <a:ext cx="8610600" cy="1290637"/>
          </a:xfrm>
        </p:spPr>
        <p:txBody>
          <a:bodyPr>
            <a:normAutofit fontScale="90000"/>
          </a:bodyPr>
          <a:lstStyle/>
          <a:p>
            <a:pPr algn="ctr"/>
            <a:r>
              <a:rPr lang="es-ES" b="1" dirty="0">
                <a:solidFill>
                  <a:srgbClr val="FF9900"/>
                </a:solidFill>
                <a:latin typeface="Montserrat" panose="00000500000000000000" pitchFamily="2" charset="0"/>
              </a:rPr>
              <a:t>AL</a:t>
            </a:r>
            <a:br>
              <a:rPr lang="es-ES" b="1" dirty="0">
                <a:solidFill>
                  <a:srgbClr val="FF3300"/>
                </a:solidFill>
                <a:latin typeface="Montserrat" panose="00000500000000000000" pitchFamily="2" charset="0"/>
              </a:rPr>
            </a:br>
            <a:endParaRPr lang="es-ES" dirty="0">
              <a:solidFill>
                <a:srgbClr val="FF3300"/>
              </a:solidFill>
            </a:endParaRPr>
          </a:p>
        </p:txBody>
      </p:sp>
      <p:sp>
        <p:nvSpPr>
          <p:cNvPr id="7" name="CuadroTexto 6">
            <a:extLst>
              <a:ext uri="{FF2B5EF4-FFF2-40B4-BE49-F238E27FC236}">
                <a16:creationId xmlns:a16="http://schemas.microsoft.com/office/drawing/2014/main" id="{886C6871-80AC-75C9-FC70-561ED372934D}"/>
              </a:ext>
            </a:extLst>
          </p:cNvPr>
          <p:cNvSpPr txBox="1"/>
          <p:nvPr/>
        </p:nvSpPr>
        <p:spPr>
          <a:xfrm>
            <a:off x="3049172" y="2693853"/>
            <a:ext cx="6098344" cy="1200329"/>
          </a:xfrm>
          <a:prstGeom prst="rect">
            <a:avLst/>
          </a:prstGeom>
          <a:noFill/>
        </p:spPr>
        <p:txBody>
          <a:bodyPr wrap="square">
            <a:spAutoFit/>
          </a:bodyPr>
          <a:lstStyle/>
          <a:p>
            <a:pPr algn="just"/>
            <a:r>
              <a:rPr lang="es-ES" b="0" i="0" dirty="0">
                <a:solidFill>
                  <a:srgbClr val="393F40"/>
                </a:solidFill>
                <a:effectLst/>
                <a:latin typeface="Montserrat" panose="00000500000000000000" pitchFamily="2" charset="0"/>
              </a:rPr>
              <a:t>Otra de las siglas de Educación Primaria es la de AL, que significa </a:t>
            </a:r>
            <a:r>
              <a:rPr lang="es-ES" b="1" i="0" dirty="0">
                <a:solidFill>
                  <a:srgbClr val="393F40"/>
                </a:solidFill>
                <a:effectLst/>
                <a:latin typeface="Montserrat" panose="00000500000000000000" pitchFamily="2" charset="0"/>
              </a:rPr>
              <a:t>Audición y Lenguaje</a:t>
            </a:r>
            <a:r>
              <a:rPr lang="es-ES" b="0" i="0" dirty="0">
                <a:solidFill>
                  <a:srgbClr val="393F40"/>
                </a:solidFill>
                <a:effectLst/>
                <a:latin typeface="Montserrat" panose="00000500000000000000" pitchFamily="2" charset="0"/>
              </a:rPr>
              <a:t>, aunque lo más propio sería decir, </a:t>
            </a:r>
            <a:r>
              <a:rPr lang="es-ES" b="0" i="1" dirty="0">
                <a:solidFill>
                  <a:srgbClr val="393F40"/>
                </a:solidFill>
                <a:effectLst/>
                <a:latin typeface="Montserrat" panose="00000500000000000000" pitchFamily="2" charset="0"/>
              </a:rPr>
              <a:t>maestro o maestra de la especialidad de Audición y Lenguaje</a:t>
            </a:r>
            <a:r>
              <a:rPr lang="es-ES" b="0" i="0" dirty="0">
                <a:solidFill>
                  <a:srgbClr val="393F40"/>
                </a:solidFill>
                <a:effectLst/>
                <a:latin typeface="Montserrat" panose="00000500000000000000" pitchFamily="2" charset="0"/>
              </a:rPr>
              <a:t>.</a:t>
            </a:r>
          </a:p>
        </p:txBody>
      </p:sp>
      <p:pic>
        <p:nvPicPr>
          <p:cNvPr id="2" name="Imagen 1">
            <a:extLst>
              <a:ext uri="{FF2B5EF4-FFF2-40B4-BE49-F238E27FC236}">
                <a16:creationId xmlns:a16="http://schemas.microsoft.com/office/drawing/2014/main" id="{FCC1F5BF-F781-9879-044A-F78B6C0DF94B}"/>
              </a:ext>
            </a:extLst>
          </p:cNvPr>
          <p:cNvPicPr>
            <a:picLocks noChangeAspect="1"/>
          </p:cNvPicPr>
          <p:nvPr/>
        </p:nvPicPr>
        <p:blipFill>
          <a:blip r:embed="rId2"/>
          <a:stretch>
            <a:fillRect/>
          </a:stretch>
        </p:blipFill>
        <p:spPr>
          <a:xfrm>
            <a:off x="9805182" y="314888"/>
            <a:ext cx="2254771" cy="1263260"/>
          </a:xfrm>
          <a:prstGeom prst="rect">
            <a:avLst/>
          </a:prstGeom>
        </p:spPr>
      </p:pic>
    </p:spTree>
    <p:extLst>
      <p:ext uri="{BB962C8B-B14F-4D97-AF65-F5344CB8AC3E}">
        <p14:creationId xmlns:p14="http://schemas.microsoft.com/office/powerpoint/2010/main" val="31728399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adroTexto 10">
            <a:extLst>
              <a:ext uri="{FF2B5EF4-FFF2-40B4-BE49-F238E27FC236}">
                <a16:creationId xmlns:a16="http://schemas.microsoft.com/office/drawing/2014/main" id="{099F32D3-7BAE-2E9C-EC56-8BE4AC4966A4}"/>
              </a:ext>
            </a:extLst>
          </p:cNvPr>
          <p:cNvSpPr txBox="1"/>
          <p:nvPr/>
        </p:nvSpPr>
        <p:spPr>
          <a:xfrm>
            <a:off x="7231914" y="5398458"/>
            <a:ext cx="4284225" cy="677108"/>
          </a:xfrm>
          <a:prstGeom prst="rect">
            <a:avLst/>
          </a:prstGeom>
          <a:noFill/>
        </p:spPr>
        <p:txBody>
          <a:bodyPr wrap="square">
            <a:spAutoFit/>
          </a:bodyPr>
          <a:lstStyle/>
          <a:p>
            <a:pPr algn="just"/>
            <a:endParaRPr lang="es-ES" i="0" dirty="0">
              <a:solidFill>
                <a:srgbClr val="393F40"/>
              </a:solidFill>
              <a:effectLst/>
              <a:latin typeface="Montserrat" panose="00000500000000000000" pitchFamily="2" charset="0"/>
            </a:endParaRPr>
          </a:p>
          <a:p>
            <a:pPr algn="just"/>
            <a:r>
              <a:rPr lang="es-ES" sz="2000" b="1" i="0" dirty="0">
                <a:solidFill>
                  <a:srgbClr val="FF9900"/>
                </a:solidFill>
                <a:effectLst/>
                <a:latin typeface="Montserrat" panose="00000500000000000000" pitchFamily="2" charset="0"/>
              </a:rPr>
              <a:t>Beatriz Fernández González</a:t>
            </a:r>
          </a:p>
        </p:txBody>
      </p:sp>
      <p:sp>
        <p:nvSpPr>
          <p:cNvPr id="4" name="Título 3">
            <a:extLst>
              <a:ext uri="{FF2B5EF4-FFF2-40B4-BE49-F238E27FC236}">
                <a16:creationId xmlns:a16="http://schemas.microsoft.com/office/drawing/2014/main" id="{2D55DEFC-54A2-1A71-2EED-EBE28BA56510}"/>
              </a:ext>
            </a:extLst>
          </p:cNvPr>
          <p:cNvSpPr>
            <a:spLocks noGrp="1"/>
          </p:cNvSpPr>
          <p:nvPr>
            <p:ph type="ctrTitle"/>
          </p:nvPr>
        </p:nvSpPr>
        <p:spPr>
          <a:xfrm>
            <a:off x="-1260816" y="1502373"/>
            <a:ext cx="8610600" cy="1290637"/>
          </a:xfrm>
        </p:spPr>
        <p:txBody>
          <a:bodyPr>
            <a:normAutofit fontScale="90000"/>
          </a:bodyPr>
          <a:lstStyle/>
          <a:p>
            <a:r>
              <a:rPr lang="es-ES" b="1" dirty="0">
                <a:solidFill>
                  <a:srgbClr val="FF9900"/>
                </a:solidFill>
                <a:latin typeface="Montserrat" panose="00000500000000000000" pitchFamily="2" charset="0"/>
              </a:rPr>
              <a:t>AMPA</a:t>
            </a:r>
            <a:br>
              <a:rPr lang="es-ES" b="1" dirty="0">
                <a:solidFill>
                  <a:srgbClr val="FF9900"/>
                </a:solidFill>
                <a:latin typeface="Montserrat" panose="00000500000000000000" pitchFamily="2" charset="0"/>
              </a:rPr>
            </a:br>
            <a:endParaRPr lang="es-ES" dirty="0">
              <a:solidFill>
                <a:srgbClr val="FF9900"/>
              </a:solidFill>
            </a:endParaRPr>
          </a:p>
        </p:txBody>
      </p:sp>
      <p:sp>
        <p:nvSpPr>
          <p:cNvPr id="7" name="CuadroTexto 6">
            <a:extLst>
              <a:ext uri="{FF2B5EF4-FFF2-40B4-BE49-F238E27FC236}">
                <a16:creationId xmlns:a16="http://schemas.microsoft.com/office/drawing/2014/main" id="{B4927640-BC3B-C2ED-FAD1-4964F764F98A}"/>
              </a:ext>
            </a:extLst>
          </p:cNvPr>
          <p:cNvSpPr txBox="1"/>
          <p:nvPr/>
        </p:nvSpPr>
        <p:spPr>
          <a:xfrm>
            <a:off x="3049172" y="2693853"/>
            <a:ext cx="6098344" cy="1200329"/>
          </a:xfrm>
          <a:prstGeom prst="rect">
            <a:avLst/>
          </a:prstGeom>
          <a:noFill/>
        </p:spPr>
        <p:txBody>
          <a:bodyPr wrap="square">
            <a:spAutoFit/>
          </a:bodyPr>
          <a:lstStyle/>
          <a:p>
            <a:pPr algn="just"/>
            <a:r>
              <a:rPr lang="es-ES" b="0" i="0" dirty="0">
                <a:solidFill>
                  <a:srgbClr val="393F40"/>
                </a:solidFill>
                <a:effectLst/>
                <a:latin typeface="Montserrat" panose="00000500000000000000" pitchFamily="2" charset="0"/>
              </a:rPr>
              <a:t>Significa </a:t>
            </a:r>
            <a:r>
              <a:rPr lang="es-ES" b="1" i="0" dirty="0">
                <a:solidFill>
                  <a:srgbClr val="393F40"/>
                </a:solidFill>
                <a:effectLst/>
                <a:latin typeface="Montserrat" panose="00000500000000000000" pitchFamily="2" charset="0"/>
              </a:rPr>
              <a:t>Asociación de Madres y Padres de Alumnos</a:t>
            </a:r>
            <a:r>
              <a:rPr lang="es-ES" b="0" i="0" dirty="0">
                <a:solidFill>
                  <a:srgbClr val="393F40"/>
                </a:solidFill>
                <a:effectLst/>
                <a:latin typeface="Montserrat" panose="00000500000000000000" pitchFamily="2" charset="0"/>
              </a:rPr>
              <a:t> de un centro. Tal y como establece la normativa, en un colegio puede haber varias AMPA.</a:t>
            </a:r>
          </a:p>
        </p:txBody>
      </p:sp>
      <p:pic>
        <p:nvPicPr>
          <p:cNvPr id="2" name="Imagen 1">
            <a:extLst>
              <a:ext uri="{FF2B5EF4-FFF2-40B4-BE49-F238E27FC236}">
                <a16:creationId xmlns:a16="http://schemas.microsoft.com/office/drawing/2014/main" id="{3F91C135-4FBB-4C64-86DC-3375D107978A}"/>
              </a:ext>
            </a:extLst>
          </p:cNvPr>
          <p:cNvPicPr>
            <a:picLocks noChangeAspect="1"/>
          </p:cNvPicPr>
          <p:nvPr/>
        </p:nvPicPr>
        <p:blipFill>
          <a:blip r:embed="rId2"/>
          <a:stretch>
            <a:fillRect/>
          </a:stretch>
        </p:blipFill>
        <p:spPr>
          <a:xfrm>
            <a:off x="9805182" y="314888"/>
            <a:ext cx="2254771" cy="1263260"/>
          </a:xfrm>
          <a:prstGeom prst="rect">
            <a:avLst/>
          </a:prstGeom>
        </p:spPr>
      </p:pic>
    </p:spTree>
    <p:extLst>
      <p:ext uri="{BB962C8B-B14F-4D97-AF65-F5344CB8AC3E}">
        <p14:creationId xmlns:p14="http://schemas.microsoft.com/office/powerpoint/2010/main" val="37634735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adroTexto 10">
            <a:extLst>
              <a:ext uri="{FF2B5EF4-FFF2-40B4-BE49-F238E27FC236}">
                <a16:creationId xmlns:a16="http://schemas.microsoft.com/office/drawing/2014/main" id="{099F32D3-7BAE-2E9C-EC56-8BE4AC4966A4}"/>
              </a:ext>
            </a:extLst>
          </p:cNvPr>
          <p:cNvSpPr txBox="1"/>
          <p:nvPr/>
        </p:nvSpPr>
        <p:spPr>
          <a:xfrm>
            <a:off x="7217847" y="5184137"/>
            <a:ext cx="4284225" cy="677108"/>
          </a:xfrm>
          <a:prstGeom prst="rect">
            <a:avLst/>
          </a:prstGeom>
          <a:noFill/>
        </p:spPr>
        <p:txBody>
          <a:bodyPr wrap="square">
            <a:spAutoFit/>
          </a:bodyPr>
          <a:lstStyle/>
          <a:p>
            <a:pPr algn="just"/>
            <a:endParaRPr lang="es-ES" i="0" dirty="0">
              <a:solidFill>
                <a:srgbClr val="393F40"/>
              </a:solidFill>
              <a:effectLst/>
              <a:latin typeface="Montserrat" panose="00000500000000000000" pitchFamily="2" charset="0"/>
            </a:endParaRPr>
          </a:p>
          <a:p>
            <a:pPr algn="just"/>
            <a:r>
              <a:rPr lang="es-ES" sz="2000" b="1" i="0" dirty="0">
                <a:solidFill>
                  <a:srgbClr val="FF9900"/>
                </a:solidFill>
                <a:effectLst/>
                <a:latin typeface="Montserrat" panose="00000500000000000000" pitchFamily="2" charset="0"/>
              </a:rPr>
              <a:t>Beatriz Fernández González</a:t>
            </a:r>
          </a:p>
        </p:txBody>
      </p:sp>
      <p:sp>
        <p:nvSpPr>
          <p:cNvPr id="3" name="Título 2">
            <a:extLst>
              <a:ext uri="{FF2B5EF4-FFF2-40B4-BE49-F238E27FC236}">
                <a16:creationId xmlns:a16="http://schemas.microsoft.com/office/drawing/2014/main" id="{BC0F1B82-2E61-2701-6BE2-52928EA2755E}"/>
              </a:ext>
            </a:extLst>
          </p:cNvPr>
          <p:cNvSpPr>
            <a:spLocks noGrp="1"/>
          </p:cNvSpPr>
          <p:nvPr>
            <p:ph type="ctrTitle"/>
          </p:nvPr>
        </p:nvSpPr>
        <p:spPr>
          <a:xfrm>
            <a:off x="-1885462" y="1403899"/>
            <a:ext cx="8610600" cy="1290637"/>
          </a:xfrm>
        </p:spPr>
        <p:txBody>
          <a:bodyPr>
            <a:normAutofit fontScale="90000"/>
          </a:bodyPr>
          <a:lstStyle/>
          <a:p>
            <a:r>
              <a:rPr lang="es-ES" b="1" dirty="0">
                <a:solidFill>
                  <a:srgbClr val="FF9900"/>
                </a:solidFill>
                <a:latin typeface="Montserrat" panose="00000500000000000000" pitchFamily="2" charset="0"/>
              </a:rPr>
              <a:t>ATE</a:t>
            </a:r>
            <a:br>
              <a:rPr lang="es-ES" b="1" dirty="0">
                <a:solidFill>
                  <a:srgbClr val="FF3300"/>
                </a:solidFill>
                <a:latin typeface="Montserrat" panose="00000500000000000000" pitchFamily="2" charset="0"/>
              </a:rPr>
            </a:br>
            <a:endParaRPr lang="es-ES" dirty="0">
              <a:solidFill>
                <a:srgbClr val="FF3300"/>
              </a:solidFill>
            </a:endParaRPr>
          </a:p>
        </p:txBody>
      </p:sp>
      <p:sp>
        <p:nvSpPr>
          <p:cNvPr id="6" name="CuadroTexto 5">
            <a:extLst>
              <a:ext uri="{FF2B5EF4-FFF2-40B4-BE49-F238E27FC236}">
                <a16:creationId xmlns:a16="http://schemas.microsoft.com/office/drawing/2014/main" id="{DE72E899-7ACC-FE0F-3902-A2B58A2FFC24}"/>
              </a:ext>
            </a:extLst>
          </p:cNvPr>
          <p:cNvSpPr txBox="1"/>
          <p:nvPr/>
        </p:nvSpPr>
        <p:spPr>
          <a:xfrm>
            <a:off x="3049172" y="2416855"/>
            <a:ext cx="6098344" cy="1754326"/>
          </a:xfrm>
          <a:prstGeom prst="rect">
            <a:avLst/>
          </a:prstGeom>
          <a:noFill/>
        </p:spPr>
        <p:txBody>
          <a:bodyPr wrap="square">
            <a:spAutoFit/>
          </a:bodyPr>
          <a:lstStyle/>
          <a:p>
            <a:pPr algn="just"/>
            <a:r>
              <a:rPr lang="es-ES" b="0" i="0" dirty="0">
                <a:solidFill>
                  <a:srgbClr val="393F40"/>
                </a:solidFill>
                <a:effectLst/>
                <a:latin typeface="Montserrat" panose="00000500000000000000" pitchFamily="2" charset="0"/>
              </a:rPr>
              <a:t>Las siglas ATE, corresponden a un profesional que existe en algunos centros educativos y que significa </a:t>
            </a:r>
            <a:r>
              <a:rPr lang="es-ES" b="1" i="0" dirty="0">
                <a:solidFill>
                  <a:srgbClr val="393F40"/>
                </a:solidFill>
                <a:effectLst/>
                <a:latin typeface="Montserrat" panose="00000500000000000000" pitchFamily="2" charset="0"/>
              </a:rPr>
              <a:t>Auxiliar Técnico Educativo</a:t>
            </a:r>
            <a:r>
              <a:rPr lang="es-ES" b="0" i="0" dirty="0">
                <a:solidFill>
                  <a:srgbClr val="393F40"/>
                </a:solidFill>
                <a:effectLst/>
                <a:latin typeface="Montserrat" panose="00000500000000000000" pitchFamily="2" charset="0"/>
              </a:rPr>
              <a:t>, que suele estar implicado con el alumnado con necesidades especiales con grandes necesidades de autonomía personal.</a:t>
            </a:r>
          </a:p>
        </p:txBody>
      </p:sp>
      <p:pic>
        <p:nvPicPr>
          <p:cNvPr id="2" name="Imagen 1">
            <a:extLst>
              <a:ext uri="{FF2B5EF4-FFF2-40B4-BE49-F238E27FC236}">
                <a16:creationId xmlns:a16="http://schemas.microsoft.com/office/drawing/2014/main" id="{6FCD2947-8F9A-B08F-F501-951D6ADFB891}"/>
              </a:ext>
            </a:extLst>
          </p:cNvPr>
          <p:cNvPicPr>
            <a:picLocks noChangeAspect="1"/>
          </p:cNvPicPr>
          <p:nvPr/>
        </p:nvPicPr>
        <p:blipFill>
          <a:blip r:embed="rId2"/>
          <a:stretch>
            <a:fillRect/>
          </a:stretch>
        </p:blipFill>
        <p:spPr>
          <a:xfrm>
            <a:off x="9805182" y="314888"/>
            <a:ext cx="2254771" cy="1263260"/>
          </a:xfrm>
          <a:prstGeom prst="rect">
            <a:avLst/>
          </a:prstGeom>
        </p:spPr>
      </p:pic>
    </p:spTree>
    <p:extLst>
      <p:ext uri="{BB962C8B-B14F-4D97-AF65-F5344CB8AC3E}">
        <p14:creationId xmlns:p14="http://schemas.microsoft.com/office/powerpoint/2010/main" val="35779634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A5E611D7-A440-3F98-403A-32E3D602418E}"/>
              </a:ext>
            </a:extLst>
          </p:cNvPr>
          <p:cNvSpPr txBox="1"/>
          <p:nvPr/>
        </p:nvSpPr>
        <p:spPr>
          <a:xfrm>
            <a:off x="2640036" y="686272"/>
            <a:ext cx="6096000" cy="1446550"/>
          </a:xfrm>
          <a:prstGeom prst="rect">
            <a:avLst/>
          </a:prstGeom>
          <a:noFill/>
        </p:spPr>
        <p:txBody>
          <a:bodyPr wrap="square">
            <a:spAutoFit/>
          </a:bodyPr>
          <a:lstStyle/>
          <a:p>
            <a:pPr algn="ctr"/>
            <a:r>
              <a:rPr lang="es-ES" sz="4400" b="1" dirty="0">
                <a:solidFill>
                  <a:srgbClr val="FF3300"/>
                </a:solidFill>
                <a:latin typeface="Montserrat" panose="00000500000000000000" pitchFamily="2" charset="0"/>
              </a:rPr>
              <a:t>CCP</a:t>
            </a:r>
          </a:p>
          <a:p>
            <a:pPr algn="ctr"/>
            <a:endParaRPr lang="es-ES" sz="4400" b="0" i="0" dirty="0">
              <a:solidFill>
                <a:srgbClr val="FF3300"/>
              </a:solidFill>
              <a:effectLst/>
              <a:latin typeface="Montserrat Light" panose="00000400000000000000" pitchFamily="2" charset="0"/>
            </a:endParaRPr>
          </a:p>
        </p:txBody>
      </p:sp>
      <p:sp>
        <p:nvSpPr>
          <p:cNvPr id="3" name="CuadroTexto 2">
            <a:extLst>
              <a:ext uri="{FF2B5EF4-FFF2-40B4-BE49-F238E27FC236}">
                <a16:creationId xmlns:a16="http://schemas.microsoft.com/office/drawing/2014/main" id="{2EB92A61-22BB-9DFC-713C-6D01A32A2D87}"/>
              </a:ext>
            </a:extLst>
          </p:cNvPr>
          <p:cNvSpPr txBox="1"/>
          <p:nvPr/>
        </p:nvSpPr>
        <p:spPr>
          <a:xfrm>
            <a:off x="3046828" y="1572681"/>
            <a:ext cx="6098344" cy="2308324"/>
          </a:xfrm>
          <a:prstGeom prst="rect">
            <a:avLst/>
          </a:prstGeom>
          <a:noFill/>
        </p:spPr>
        <p:txBody>
          <a:bodyPr wrap="square">
            <a:spAutoFit/>
          </a:bodyPr>
          <a:lstStyle/>
          <a:p>
            <a:pPr algn="just"/>
            <a:r>
              <a:rPr lang="es-ES" b="0" i="0" dirty="0">
                <a:solidFill>
                  <a:srgbClr val="393F40"/>
                </a:solidFill>
                <a:effectLst/>
                <a:latin typeface="Montserrat" panose="00000500000000000000" pitchFamily="2" charset="0"/>
              </a:rPr>
              <a:t>Otra de las siglas de Educación Primaria más utilizadas es esta, CCP que significa, </a:t>
            </a:r>
            <a:r>
              <a:rPr lang="es-ES" b="1" i="0" dirty="0">
                <a:solidFill>
                  <a:srgbClr val="393F40"/>
                </a:solidFill>
                <a:effectLst/>
                <a:latin typeface="Montserrat" panose="00000500000000000000" pitchFamily="2" charset="0"/>
              </a:rPr>
              <a:t>Comisión de Coordinación Pedagógica</a:t>
            </a:r>
            <a:r>
              <a:rPr lang="es-ES" b="0" i="0" dirty="0">
                <a:solidFill>
                  <a:srgbClr val="393F40"/>
                </a:solidFill>
                <a:effectLst/>
                <a:latin typeface="Montserrat" panose="00000500000000000000" pitchFamily="2" charset="0"/>
              </a:rPr>
              <a:t>. Es un órgano del centro formado por los Coordinadores de Ciclo o responsables de Nivel, el orientador u orientadora y un miembro del Equipo Directivo, que según qué comunidad autónoma, puede ser el Jefe de Estudios, el director o ambos.</a:t>
            </a:r>
          </a:p>
        </p:txBody>
      </p:sp>
      <p:sp>
        <p:nvSpPr>
          <p:cNvPr id="4" name="CuadroTexto 3">
            <a:extLst>
              <a:ext uri="{FF2B5EF4-FFF2-40B4-BE49-F238E27FC236}">
                <a16:creationId xmlns:a16="http://schemas.microsoft.com/office/drawing/2014/main" id="{4D24B266-BA45-AA4B-0A62-3B5A87A79183}"/>
              </a:ext>
            </a:extLst>
          </p:cNvPr>
          <p:cNvSpPr txBox="1"/>
          <p:nvPr/>
        </p:nvSpPr>
        <p:spPr>
          <a:xfrm>
            <a:off x="7003059" y="5662185"/>
            <a:ext cx="4284225" cy="677108"/>
          </a:xfrm>
          <a:prstGeom prst="rect">
            <a:avLst/>
          </a:prstGeom>
          <a:noFill/>
        </p:spPr>
        <p:txBody>
          <a:bodyPr wrap="square">
            <a:spAutoFit/>
          </a:bodyPr>
          <a:lstStyle/>
          <a:p>
            <a:pPr algn="just"/>
            <a:endParaRPr lang="es-ES" b="1" i="0" dirty="0">
              <a:solidFill>
                <a:srgbClr val="FF3300"/>
              </a:solidFill>
              <a:effectLst/>
              <a:latin typeface="Montserrat" panose="00000500000000000000" pitchFamily="2" charset="0"/>
            </a:endParaRPr>
          </a:p>
          <a:p>
            <a:pPr algn="just"/>
            <a:r>
              <a:rPr lang="es-ES" sz="2000" b="1" i="0" dirty="0">
                <a:solidFill>
                  <a:srgbClr val="FF9900"/>
                </a:solidFill>
                <a:effectLst/>
                <a:latin typeface="Montserrat" panose="00000500000000000000" pitchFamily="2" charset="0"/>
              </a:rPr>
              <a:t>Beatriz Fernández González</a:t>
            </a:r>
          </a:p>
        </p:txBody>
      </p:sp>
      <p:pic>
        <p:nvPicPr>
          <p:cNvPr id="2" name="Imagen 1">
            <a:extLst>
              <a:ext uri="{FF2B5EF4-FFF2-40B4-BE49-F238E27FC236}">
                <a16:creationId xmlns:a16="http://schemas.microsoft.com/office/drawing/2014/main" id="{86705F2B-4548-2DE3-0970-708980A59259}"/>
              </a:ext>
            </a:extLst>
          </p:cNvPr>
          <p:cNvPicPr>
            <a:picLocks noChangeAspect="1"/>
          </p:cNvPicPr>
          <p:nvPr/>
        </p:nvPicPr>
        <p:blipFill>
          <a:blip r:embed="rId2"/>
          <a:stretch>
            <a:fillRect/>
          </a:stretch>
        </p:blipFill>
        <p:spPr>
          <a:xfrm>
            <a:off x="9805182" y="314888"/>
            <a:ext cx="2254771" cy="1263260"/>
          </a:xfrm>
          <a:prstGeom prst="rect">
            <a:avLst/>
          </a:prstGeom>
        </p:spPr>
      </p:pic>
      <p:pic>
        <p:nvPicPr>
          <p:cNvPr id="6" name="Picture 2" descr="TDAH, ¿Ficción o realidad? | Think Psicologia">
            <a:extLst>
              <a:ext uri="{FF2B5EF4-FFF2-40B4-BE49-F238E27FC236}">
                <a16:creationId xmlns:a16="http://schemas.microsoft.com/office/drawing/2014/main" id="{C4CE69E4-1963-B520-B48A-C7706B54CC8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740700" y="3359328"/>
            <a:ext cx="4122861" cy="2716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51763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2881"/>
            <a:ext cx="10086975" cy="1276350"/>
          </a:xfrm>
        </p:spPr>
        <p:txBody>
          <a:bodyPr/>
          <a:lstStyle/>
          <a:p>
            <a:pPr algn="ctr"/>
            <a:br>
              <a:rPr lang="es-ES" b="1" dirty="0">
                <a:solidFill>
                  <a:srgbClr val="393F40"/>
                </a:solidFill>
                <a:latin typeface="Montserrat" panose="00000500000000000000" pitchFamily="2" charset="0"/>
              </a:rPr>
            </a:br>
            <a:endParaRPr lang="en-US" dirty="0"/>
          </a:p>
        </p:txBody>
      </p:sp>
      <p:sp>
        <p:nvSpPr>
          <p:cNvPr id="4" name="Vertical Text Placeholder 3"/>
          <p:cNvSpPr>
            <a:spLocks noGrp="1"/>
          </p:cNvSpPr>
          <p:nvPr>
            <p:ph type="body" orient="vert" sz="quarter" idx="18"/>
          </p:nvPr>
        </p:nvSpPr>
        <p:spPr>
          <a:xfrm rot="16200000">
            <a:off x="793546" y="3581288"/>
            <a:ext cx="7924800" cy="6806640"/>
          </a:xfrm>
        </p:spPr>
        <p:txBody>
          <a:bodyPr/>
          <a:lstStyle/>
          <a:p>
            <a:pPr algn="just"/>
            <a:r>
              <a:rPr lang="es-ES" b="0" i="0" dirty="0">
                <a:solidFill>
                  <a:srgbClr val="393F40"/>
                </a:solidFill>
                <a:effectLst/>
                <a:latin typeface="Montserrat" panose="00000500000000000000" pitchFamily="2" charset="0"/>
              </a:rPr>
              <a:t>En el contexto educativo, CEE significa </a:t>
            </a:r>
            <a:r>
              <a:rPr lang="es-ES" b="1" i="0" dirty="0">
                <a:solidFill>
                  <a:srgbClr val="393F40"/>
                </a:solidFill>
                <a:effectLst/>
                <a:latin typeface="Montserrat" panose="00000500000000000000" pitchFamily="2" charset="0"/>
              </a:rPr>
              <a:t>Centro de Educación Especial</a:t>
            </a:r>
            <a:r>
              <a:rPr lang="es-ES" b="0" i="0" dirty="0">
                <a:solidFill>
                  <a:srgbClr val="393F40"/>
                </a:solidFill>
                <a:effectLst/>
                <a:latin typeface="Montserrat" panose="00000500000000000000" pitchFamily="2" charset="0"/>
              </a:rPr>
              <a:t>.</a:t>
            </a:r>
          </a:p>
          <a:p>
            <a:endParaRPr lang="en-US" dirty="0"/>
          </a:p>
        </p:txBody>
      </p:sp>
      <p:sp>
        <p:nvSpPr>
          <p:cNvPr id="5" name="CuadroTexto 4">
            <a:extLst>
              <a:ext uri="{FF2B5EF4-FFF2-40B4-BE49-F238E27FC236}">
                <a16:creationId xmlns:a16="http://schemas.microsoft.com/office/drawing/2014/main" id="{B371DC31-92FE-BD71-16F2-BA64711B9F83}"/>
              </a:ext>
            </a:extLst>
          </p:cNvPr>
          <p:cNvSpPr txBox="1"/>
          <p:nvPr/>
        </p:nvSpPr>
        <p:spPr>
          <a:xfrm>
            <a:off x="7119374" y="5998011"/>
            <a:ext cx="4284225" cy="677108"/>
          </a:xfrm>
          <a:prstGeom prst="rect">
            <a:avLst/>
          </a:prstGeom>
          <a:noFill/>
        </p:spPr>
        <p:txBody>
          <a:bodyPr wrap="square">
            <a:spAutoFit/>
          </a:bodyPr>
          <a:lstStyle/>
          <a:p>
            <a:pPr algn="just"/>
            <a:endParaRPr lang="es-ES" i="0" dirty="0">
              <a:solidFill>
                <a:srgbClr val="393F40"/>
              </a:solidFill>
              <a:effectLst/>
              <a:latin typeface="Montserrat" panose="00000500000000000000" pitchFamily="2" charset="0"/>
            </a:endParaRPr>
          </a:p>
          <a:p>
            <a:pPr algn="just"/>
            <a:r>
              <a:rPr lang="es-ES" sz="2000" b="1" i="0" dirty="0">
                <a:solidFill>
                  <a:srgbClr val="FF9900"/>
                </a:solidFill>
                <a:effectLst/>
                <a:latin typeface="Montserrat" panose="00000500000000000000" pitchFamily="2" charset="0"/>
              </a:rPr>
              <a:t>Beatriz Fernández González</a:t>
            </a:r>
          </a:p>
        </p:txBody>
      </p:sp>
      <p:sp>
        <p:nvSpPr>
          <p:cNvPr id="7" name="CuadroTexto 6">
            <a:extLst>
              <a:ext uri="{FF2B5EF4-FFF2-40B4-BE49-F238E27FC236}">
                <a16:creationId xmlns:a16="http://schemas.microsoft.com/office/drawing/2014/main" id="{38CA9EE4-96B3-8BE8-AA64-B262E251733A}"/>
              </a:ext>
            </a:extLst>
          </p:cNvPr>
          <p:cNvSpPr txBox="1"/>
          <p:nvPr/>
        </p:nvSpPr>
        <p:spPr>
          <a:xfrm>
            <a:off x="4045584" y="1871387"/>
            <a:ext cx="6147580" cy="830997"/>
          </a:xfrm>
          <a:prstGeom prst="rect">
            <a:avLst/>
          </a:prstGeom>
          <a:noFill/>
        </p:spPr>
        <p:txBody>
          <a:bodyPr wrap="square">
            <a:spAutoFit/>
          </a:bodyPr>
          <a:lstStyle/>
          <a:p>
            <a:r>
              <a:rPr lang="es-ES" sz="4800" b="1" dirty="0">
                <a:solidFill>
                  <a:srgbClr val="FF9900"/>
                </a:solidFill>
                <a:latin typeface="Montserrat" panose="00000500000000000000" pitchFamily="2" charset="0"/>
              </a:rPr>
              <a:t>CEE</a:t>
            </a:r>
            <a:endParaRPr lang="es-ES" sz="4800" dirty="0">
              <a:solidFill>
                <a:srgbClr val="FF9900"/>
              </a:solidFill>
            </a:endParaRPr>
          </a:p>
        </p:txBody>
      </p:sp>
      <p:pic>
        <p:nvPicPr>
          <p:cNvPr id="3" name="Imagen 2">
            <a:extLst>
              <a:ext uri="{FF2B5EF4-FFF2-40B4-BE49-F238E27FC236}">
                <a16:creationId xmlns:a16="http://schemas.microsoft.com/office/drawing/2014/main" id="{B35BC7C6-AA61-7887-3B5E-42AD25DA08DF}"/>
              </a:ext>
            </a:extLst>
          </p:cNvPr>
          <p:cNvPicPr>
            <a:picLocks noChangeAspect="1"/>
          </p:cNvPicPr>
          <p:nvPr/>
        </p:nvPicPr>
        <p:blipFill>
          <a:blip r:embed="rId2"/>
          <a:stretch>
            <a:fillRect/>
          </a:stretch>
        </p:blipFill>
        <p:spPr>
          <a:xfrm>
            <a:off x="9805182" y="314888"/>
            <a:ext cx="2254771" cy="1263260"/>
          </a:xfrm>
          <a:prstGeom prst="rect">
            <a:avLst/>
          </a:prstGeom>
        </p:spPr>
      </p:pic>
      <p:pic>
        <p:nvPicPr>
          <p:cNvPr id="6" name="Picture 2" descr="TDAH, ¿Ficción o realidad? | Think Psicologia">
            <a:extLst>
              <a:ext uri="{FF2B5EF4-FFF2-40B4-BE49-F238E27FC236}">
                <a16:creationId xmlns:a16="http://schemas.microsoft.com/office/drawing/2014/main" id="{5D49D1FF-8558-D776-5B37-DEE9F3EADA5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798803" y="3562742"/>
            <a:ext cx="4122861" cy="2716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64611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adroTexto 10">
            <a:extLst>
              <a:ext uri="{FF2B5EF4-FFF2-40B4-BE49-F238E27FC236}">
                <a16:creationId xmlns:a16="http://schemas.microsoft.com/office/drawing/2014/main" id="{099F32D3-7BAE-2E9C-EC56-8BE4AC4966A4}"/>
              </a:ext>
            </a:extLst>
          </p:cNvPr>
          <p:cNvSpPr txBox="1"/>
          <p:nvPr/>
        </p:nvSpPr>
        <p:spPr>
          <a:xfrm>
            <a:off x="7217847" y="5184137"/>
            <a:ext cx="4284225" cy="677108"/>
          </a:xfrm>
          <a:prstGeom prst="rect">
            <a:avLst/>
          </a:prstGeom>
          <a:noFill/>
        </p:spPr>
        <p:txBody>
          <a:bodyPr wrap="square">
            <a:spAutoFit/>
          </a:bodyPr>
          <a:lstStyle/>
          <a:p>
            <a:pPr algn="just"/>
            <a:endParaRPr lang="es-ES" i="0" dirty="0">
              <a:solidFill>
                <a:srgbClr val="393F40"/>
              </a:solidFill>
              <a:effectLst/>
              <a:latin typeface="Montserrat" panose="00000500000000000000" pitchFamily="2" charset="0"/>
            </a:endParaRPr>
          </a:p>
          <a:p>
            <a:pPr algn="just"/>
            <a:r>
              <a:rPr lang="es-ES" sz="2000" b="1" i="0" dirty="0">
                <a:solidFill>
                  <a:srgbClr val="FF9900"/>
                </a:solidFill>
                <a:effectLst/>
                <a:latin typeface="Montserrat" panose="00000500000000000000" pitchFamily="2" charset="0"/>
              </a:rPr>
              <a:t>Beatriz Fernández González</a:t>
            </a:r>
          </a:p>
        </p:txBody>
      </p:sp>
      <p:sp>
        <p:nvSpPr>
          <p:cNvPr id="3" name="Título 2">
            <a:extLst>
              <a:ext uri="{FF2B5EF4-FFF2-40B4-BE49-F238E27FC236}">
                <a16:creationId xmlns:a16="http://schemas.microsoft.com/office/drawing/2014/main" id="{BC0F1B82-2E61-2701-6BE2-52928EA2755E}"/>
              </a:ext>
            </a:extLst>
          </p:cNvPr>
          <p:cNvSpPr>
            <a:spLocks noGrp="1"/>
          </p:cNvSpPr>
          <p:nvPr>
            <p:ph type="ctrTitle"/>
          </p:nvPr>
        </p:nvSpPr>
        <p:spPr>
          <a:xfrm>
            <a:off x="-1918482" y="1403899"/>
            <a:ext cx="8610600" cy="1290637"/>
          </a:xfrm>
        </p:spPr>
        <p:txBody>
          <a:bodyPr>
            <a:normAutofit fontScale="90000"/>
          </a:bodyPr>
          <a:lstStyle/>
          <a:p>
            <a:r>
              <a:rPr lang="es-ES" b="1" dirty="0">
                <a:solidFill>
                  <a:srgbClr val="FF9900"/>
                </a:solidFill>
                <a:latin typeface="Montserrat" panose="00000500000000000000" pitchFamily="2" charset="0"/>
              </a:rPr>
              <a:t>CDIAT</a:t>
            </a:r>
            <a:br>
              <a:rPr lang="es-ES" b="1" dirty="0">
                <a:solidFill>
                  <a:srgbClr val="FF3300"/>
                </a:solidFill>
                <a:latin typeface="Montserrat" panose="00000500000000000000" pitchFamily="2" charset="0"/>
              </a:rPr>
            </a:br>
            <a:br>
              <a:rPr lang="es-ES" b="1" dirty="0">
                <a:solidFill>
                  <a:srgbClr val="FF3300"/>
                </a:solidFill>
                <a:latin typeface="Montserrat" panose="00000500000000000000" pitchFamily="2" charset="0"/>
              </a:rPr>
            </a:br>
            <a:endParaRPr lang="es-ES" dirty="0">
              <a:solidFill>
                <a:srgbClr val="FF3300"/>
              </a:solidFill>
            </a:endParaRPr>
          </a:p>
        </p:txBody>
      </p:sp>
      <p:sp>
        <p:nvSpPr>
          <p:cNvPr id="6" name="CuadroTexto 5">
            <a:extLst>
              <a:ext uri="{FF2B5EF4-FFF2-40B4-BE49-F238E27FC236}">
                <a16:creationId xmlns:a16="http://schemas.microsoft.com/office/drawing/2014/main" id="{DE72E899-7ACC-FE0F-3902-A2B58A2FFC24}"/>
              </a:ext>
            </a:extLst>
          </p:cNvPr>
          <p:cNvSpPr txBox="1"/>
          <p:nvPr/>
        </p:nvSpPr>
        <p:spPr>
          <a:xfrm>
            <a:off x="3046828" y="2325204"/>
            <a:ext cx="6098344" cy="369332"/>
          </a:xfrm>
          <a:prstGeom prst="rect">
            <a:avLst/>
          </a:prstGeom>
          <a:noFill/>
        </p:spPr>
        <p:txBody>
          <a:bodyPr wrap="square">
            <a:spAutoFit/>
          </a:bodyPr>
          <a:lstStyle/>
          <a:p>
            <a:pPr algn="just"/>
            <a:r>
              <a:rPr lang="es-ES" b="0" i="0" dirty="0">
                <a:solidFill>
                  <a:srgbClr val="393F40"/>
                </a:solidFill>
                <a:effectLst/>
                <a:latin typeface="Montserrat" panose="00000500000000000000" pitchFamily="2" charset="0"/>
              </a:rPr>
              <a:t>.</a:t>
            </a:r>
          </a:p>
        </p:txBody>
      </p:sp>
      <p:sp>
        <p:nvSpPr>
          <p:cNvPr id="4" name="CuadroTexto 3">
            <a:extLst>
              <a:ext uri="{FF2B5EF4-FFF2-40B4-BE49-F238E27FC236}">
                <a16:creationId xmlns:a16="http://schemas.microsoft.com/office/drawing/2014/main" id="{786C43D7-06FD-A7B9-E0C4-8156F236312F}"/>
              </a:ext>
            </a:extLst>
          </p:cNvPr>
          <p:cNvSpPr txBox="1"/>
          <p:nvPr/>
        </p:nvSpPr>
        <p:spPr>
          <a:xfrm>
            <a:off x="2764302" y="1674674"/>
            <a:ext cx="7040880" cy="1754326"/>
          </a:xfrm>
          <a:prstGeom prst="rect">
            <a:avLst/>
          </a:prstGeom>
          <a:noFill/>
        </p:spPr>
        <p:txBody>
          <a:bodyPr wrap="square">
            <a:spAutoFit/>
          </a:bodyPr>
          <a:lstStyle/>
          <a:p>
            <a:pPr algn="just"/>
            <a:r>
              <a:rPr lang="es-ES" b="0" i="0" dirty="0">
                <a:solidFill>
                  <a:srgbClr val="393F40"/>
                </a:solidFill>
                <a:effectLst/>
                <a:latin typeface="Montserrat" panose="00000500000000000000" pitchFamily="2" charset="0"/>
              </a:rPr>
              <a:t>Los CDIAT son centros que no pertenecen al ámbito escolar pero que mantienen una estrecha relación con los colegios, especialmente con la etapa de Educación Infantil. Significa </a:t>
            </a:r>
            <a:r>
              <a:rPr lang="es-ES" b="1" i="0" dirty="0">
                <a:solidFill>
                  <a:srgbClr val="393F40"/>
                </a:solidFill>
                <a:effectLst/>
                <a:latin typeface="Montserrat" panose="00000500000000000000" pitchFamily="2" charset="0"/>
              </a:rPr>
              <a:t>Centros de Desarrollo Infantil y Atención Temprana</a:t>
            </a:r>
            <a:r>
              <a:rPr lang="es-ES" b="0" i="0" dirty="0">
                <a:solidFill>
                  <a:srgbClr val="393F40"/>
                </a:solidFill>
                <a:effectLst/>
                <a:latin typeface="Montserrat" panose="00000500000000000000" pitchFamily="2" charset="0"/>
              </a:rPr>
              <a:t>; popularmente conocidos como centros de atención temprana, que atienden a niños de 0 a 6 años.</a:t>
            </a:r>
          </a:p>
        </p:txBody>
      </p:sp>
      <p:pic>
        <p:nvPicPr>
          <p:cNvPr id="2" name="Imagen 1">
            <a:extLst>
              <a:ext uri="{FF2B5EF4-FFF2-40B4-BE49-F238E27FC236}">
                <a16:creationId xmlns:a16="http://schemas.microsoft.com/office/drawing/2014/main" id="{494014BE-958E-0D21-3104-CD039B93F771}"/>
              </a:ext>
            </a:extLst>
          </p:cNvPr>
          <p:cNvPicPr>
            <a:picLocks noChangeAspect="1"/>
          </p:cNvPicPr>
          <p:nvPr/>
        </p:nvPicPr>
        <p:blipFill>
          <a:blip r:embed="rId2"/>
          <a:stretch>
            <a:fillRect/>
          </a:stretch>
        </p:blipFill>
        <p:spPr>
          <a:xfrm>
            <a:off x="9805182" y="314888"/>
            <a:ext cx="2254771" cy="1263260"/>
          </a:xfrm>
          <a:prstGeom prst="rect">
            <a:avLst/>
          </a:prstGeom>
        </p:spPr>
      </p:pic>
      <p:pic>
        <p:nvPicPr>
          <p:cNvPr id="5" name="Picture 2" descr="TDAH, ¿Ficción o realidad? | Think Psicologia">
            <a:extLst>
              <a:ext uri="{FF2B5EF4-FFF2-40B4-BE49-F238E27FC236}">
                <a16:creationId xmlns:a16="http://schemas.microsoft.com/office/drawing/2014/main" id="{EF79AB5B-AA58-6A43-32DE-04CEA0B9C3D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682321" y="3142176"/>
            <a:ext cx="4122861" cy="2716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19403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adroTexto 10">
            <a:extLst>
              <a:ext uri="{FF2B5EF4-FFF2-40B4-BE49-F238E27FC236}">
                <a16:creationId xmlns:a16="http://schemas.microsoft.com/office/drawing/2014/main" id="{099F32D3-7BAE-2E9C-EC56-8BE4AC4966A4}"/>
              </a:ext>
            </a:extLst>
          </p:cNvPr>
          <p:cNvSpPr txBox="1"/>
          <p:nvPr/>
        </p:nvSpPr>
        <p:spPr>
          <a:xfrm>
            <a:off x="7217847" y="5184137"/>
            <a:ext cx="4284225" cy="677108"/>
          </a:xfrm>
          <a:prstGeom prst="rect">
            <a:avLst/>
          </a:prstGeom>
          <a:noFill/>
        </p:spPr>
        <p:txBody>
          <a:bodyPr wrap="square">
            <a:spAutoFit/>
          </a:bodyPr>
          <a:lstStyle/>
          <a:p>
            <a:pPr algn="just"/>
            <a:endParaRPr lang="es-ES" i="0" dirty="0">
              <a:solidFill>
                <a:srgbClr val="393F40"/>
              </a:solidFill>
              <a:effectLst/>
              <a:latin typeface="Montserrat" panose="00000500000000000000" pitchFamily="2" charset="0"/>
            </a:endParaRPr>
          </a:p>
          <a:p>
            <a:pPr algn="just"/>
            <a:r>
              <a:rPr lang="es-ES" sz="2000" b="1" i="0" dirty="0">
                <a:solidFill>
                  <a:srgbClr val="FF9900"/>
                </a:solidFill>
                <a:effectLst/>
                <a:latin typeface="Montserrat" panose="00000500000000000000" pitchFamily="2" charset="0"/>
              </a:rPr>
              <a:t>Beatriz Fernández González</a:t>
            </a:r>
          </a:p>
        </p:txBody>
      </p:sp>
      <p:sp>
        <p:nvSpPr>
          <p:cNvPr id="3" name="Título 2">
            <a:extLst>
              <a:ext uri="{FF2B5EF4-FFF2-40B4-BE49-F238E27FC236}">
                <a16:creationId xmlns:a16="http://schemas.microsoft.com/office/drawing/2014/main" id="{BC0F1B82-2E61-2701-6BE2-52928EA2755E}"/>
              </a:ext>
            </a:extLst>
          </p:cNvPr>
          <p:cNvSpPr>
            <a:spLocks noGrp="1"/>
          </p:cNvSpPr>
          <p:nvPr>
            <p:ph type="ctrTitle"/>
          </p:nvPr>
        </p:nvSpPr>
        <p:spPr>
          <a:xfrm>
            <a:off x="-1918482" y="1306475"/>
            <a:ext cx="8610600" cy="1290637"/>
          </a:xfrm>
        </p:spPr>
        <p:txBody>
          <a:bodyPr>
            <a:normAutofit fontScale="90000"/>
          </a:bodyPr>
          <a:lstStyle/>
          <a:p>
            <a:r>
              <a:rPr lang="es-ES" b="1" dirty="0">
                <a:solidFill>
                  <a:srgbClr val="FF9900"/>
                </a:solidFill>
                <a:latin typeface="Montserrat" panose="00000500000000000000" pitchFamily="2" charset="0"/>
              </a:rPr>
              <a:t>ATE</a:t>
            </a:r>
            <a:br>
              <a:rPr lang="es-ES" b="1" dirty="0">
                <a:solidFill>
                  <a:srgbClr val="FF3300"/>
                </a:solidFill>
                <a:latin typeface="Montserrat" panose="00000500000000000000" pitchFamily="2" charset="0"/>
              </a:rPr>
            </a:br>
            <a:endParaRPr lang="es-ES" dirty="0">
              <a:solidFill>
                <a:srgbClr val="FF3300"/>
              </a:solidFill>
            </a:endParaRPr>
          </a:p>
        </p:txBody>
      </p:sp>
      <p:sp>
        <p:nvSpPr>
          <p:cNvPr id="6" name="CuadroTexto 5">
            <a:extLst>
              <a:ext uri="{FF2B5EF4-FFF2-40B4-BE49-F238E27FC236}">
                <a16:creationId xmlns:a16="http://schemas.microsoft.com/office/drawing/2014/main" id="{DE72E899-7ACC-FE0F-3902-A2B58A2FFC24}"/>
              </a:ext>
            </a:extLst>
          </p:cNvPr>
          <p:cNvSpPr txBox="1"/>
          <p:nvPr/>
        </p:nvSpPr>
        <p:spPr>
          <a:xfrm>
            <a:off x="3046828" y="1993897"/>
            <a:ext cx="6098344" cy="1754326"/>
          </a:xfrm>
          <a:prstGeom prst="rect">
            <a:avLst/>
          </a:prstGeom>
          <a:noFill/>
        </p:spPr>
        <p:txBody>
          <a:bodyPr wrap="square">
            <a:spAutoFit/>
          </a:bodyPr>
          <a:lstStyle/>
          <a:p>
            <a:pPr algn="just"/>
            <a:r>
              <a:rPr lang="es-ES" b="0" i="0" dirty="0">
                <a:solidFill>
                  <a:srgbClr val="393F40"/>
                </a:solidFill>
                <a:effectLst/>
                <a:latin typeface="Montserrat" panose="00000500000000000000" pitchFamily="2" charset="0"/>
              </a:rPr>
              <a:t>Las siglas ATE, corresponden a un profesional que existe en algunos centros educativos y que significa </a:t>
            </a:r>
            <a:r>
              <a:rPr lang="es-ES" b="1" i="0" dirty="0">
                <a:solidFill>
                  <a:srgbClr val="393F40"/>
                </a:solidFill>
                <a:effectLst/>
                <a:latin typeface="Montserrat" panose="00000500000000000000" pitchFamily="2" charset="0"/>
              </a:rPr>
              <a:t>Auxiliar Técnico Educativo</a:t>
            </a:r>
            <a:r>
              <a:rPr lang="es-ES" b="0" i="0" dirty="0">
                <a:solidFill>
                  <a:srgbClr val="393F40"/>
                </a:solidFill>
                <a:effectLst/>
                <a:latin typeface="Montserrat" panose="00000500000000000000" pitchFamily="2" charset="0"/>
              </a:rPr>
              <a:t>, que suele estar implicado con el alumnado con necesidades especiales con grandes necesidades de autonomía personal.</a:t>
            </a:r>
          </a:p>
        </p:txBody>
      </p:sp>
      <p:pic>
        <p:nvPicPr>
          <p:cNvPr id="2" name="Imagen 1">
            <a:extLst>
              <a:ext uri="{FF2B5EF4-FFF2-40B4-BE49-F238E27FC236}">
                <a16:creationId xmlns:a16="http://schemas.microsoft.com/office/drawing/2014/main" id="{CAD328B3-10F9-2696-FF3C-E8B207B813D8}"/>
              </a:ext>
            </a:extLst>
          </p:cNvPr>
          <p:cNvPicPr>
            <a:picLocks noChangeAspect="1"/>
          </p:cNvPicPr>
          <p:nvPr/>
        </p:nvPicPr>
        <p:blipFill>
          <a:blip r:embed="rId2"/>
          <a:stretch>
            <a:fillRect/>
          </a:stretch>
        </p:blipFill>
        <p:spPr>
          <a:xfrm>
            <a:off x="9805182" y="314888"/>
            <a:ext cx="2254771" cy="1263260"/>
          </a:xfrm>
          <a:prstGeom prst="rect">
            <a:avLst/>
          </a:prstGeom>
        </p:spPr>
      </p:pic>
      <p:pic>
        <p:nvPicPr>
          <p:cNvPr id="4" name="Picture 2" descr="TDAH, ¿Ficción o realidad? | Think Psicologia">
            <a:extLst>
              <a:ext uri="{FF2B5EF4-FFF2-40B4-BE49-F238E27FC236}">
                <a16:creationId xmlns:a16="http://schemas.microsoft.com/office/drawing/2014/main" id="{1A7DC494-AECC-D92C-6A9D-7234A1A2524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682321" y="3145007"/>
            <a:ext cx="4122861" cy="2716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19567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999" y="248292"/>
            <a:ext cx="9182755" cy="1325563"/>
          </a:xfrm>
        </p:spPr>
        <p:txBody>
          <a:bodyPr/>
          <a:lstStyle/>
          <a:p>
            <a:pPr algn="ctr"/>
            <a:r>
              <a:rPr lang="pt-BR" b="1" dirty="0">
                <a:solidFill>
                  <a:srgbClr val="FF3300"/>
                </a:solidFill>
                <a:latin typeface="Montserrat" panose="00000500000000000000" pitchFamily="2" charset="0"/>
              </a:rPr>
              <a:t>ACNEAE</a:t>
            </a:r>
          </a:p>
        </p:txBody>
      </p:sp>
      <p:sp>
        <p:nvSpPr>
          <p:cNvPr id="3" name="Content Placeholder 2"/>
          <p:cNvSpPr>
            <a:spLocks noGrp="1"/>
          </p:cNvSpPr>
          <p:nvPr>
            <p:ph idx="1"/>
          </p:nvPr>
        </p:nvSpPr>
        <p:spPr>
          <a:xfrm>
            <a:off x="507999" y="1727064"/>
            <a:ext cx="9182755" cy="4307749"/>
          </a:xfrm>
        </p:spPr>
        <p:txBody>
          <a:bodyPr/>
          <a:lstStyle/>
          <a:p>
            <a:pPr algn="just"/>
            <a:endParaRPr lang="es-ES" sz="2000" b="1" i="0" dirty="0">
              <a:solidFill>
                <a:srgbClr val="393F40"/>
              </a:solidFill>
              <a:effectLst/>
              <a:latin typeface="Montserrat" panose="00000500000000000000" pitchFamily="2" charset="0"/>
            </a:endParaRPr>
          </a:p>
          <a:p>
            <a:pPr algn="ctr"/>
            <a:endParaRPr lang="es-ES" sz="2000" b="1" i="0" dirty="0">
              <a:solidFill>
                <a:srgbClr val="393F40"/>
              </a:solidFill>
              <a:effectLst/>
              <a:latin typeface="Montserrat" panose="00000500000000000000" pitchFamily="2" charset="0"/>
            </a:endParaRPr>
          </a:p>
          <a:p>
            <a:pPr algn="just"/>
            <a:r>
              <a:rPr lang="es-ES" sz="2000" b="0" i="0" dirty="0">
                <a:solidFill>
                  <a:srgbClr val="393F40"/>
                </a:solidFill>
                <a:effectLst/>
                <a:latin typeface="Montserrat" panose="00000500000000000000" pitchFamily="2" charset="0"/>
              </a:rPr>
              <a:t>Significa </a:t>
            </a:r>
            <a:r>
              <a:rPr lang="es-ES" sz="2000" b="1" i="0" dirty="0">
                <a:solidFill>
                  <a:srgbClr val="393F40"/>
                </a:solidFill>
                <a:effectLst/>
                <a:latin typeface="Montserrat" panose="00000500000000000000" pitchFamily="2" charset="0"/>
              </a:rPr>
              <a:t>alumnado con necesidad específica de apoyo educativo</a:t>
            </a:r>
            <a:r>
              <a:rPr lang="es-ES" sz="2000" b="0" i="0" dirty="0">
                <a:solidFill>
                  <a:srgbClr val="393F40"/>
                </a:solidFill>
                <a:effectLst/>
                <a:latin typeface="Montserrat" panose="00000500000000000000" pitchFamily="2" charset="0"/>
              </a:rPr>
              <a:t>, se usa tanto en singular como en plural. Los ACNEAE son aquellos alumnos que requieren una respuesta diferente a la ordinaria por presentar necesidades educativas especiales, dificultades específicas de aprendizaje, TDAH, por sus altas capacidades intelectuales, por haberse incorporado tarde al sistema educativo, por condiciones personales o historia escolar</a:t>
            </a:r>
            <a:r>
              <a:rPr lang="es-ES" b="0" i="0" dirty="0">
                <a:solidFill>
                  <a:srgbClr val="393F40"/>
                </a:solidFill>
                <a:effectLst/>
                <a:latin typeface="Montserrat" panose="00000500000000000000" pitchFamily="2" charset="0"/>
              </a:rPr>
              <a:t>.</a:t>
            </a:r>
          </a:p>
          <a:p>
            <a:endParaRPr lang="pt-BR" dirty="0"/>
          </a:p>
        </p:txBody>
      </p:sp>
      <p:sp>
        <p:nvSpPr>
          <p:cNvPr id="4" name="CuadroTexto 3">
            <a:extLst>
              <a:ext uri="{FF2B5EF4-FFF2-40B4-BE49-F238E27FC236}">
                <a16:creationId xmlns:a16="http://schemas.microsoft.com/office/drawing/2014/main" id="{14E3F2D8-472A-6A07-E388-B0BEAAF8D88A}"/>
              </a:ext>
            </a:extLst>
          </p:cNvPr>
          <p:cNvSpPr txBox="1"/>
          <p:nvPr/>
        </p:nvSpPr>
        <p:spPr>
          <a:xfrm>
            <a:off x="7735496" y="6034813"/>
            <a:ext cx="4284225" cy="677108"/>
          </a:xfrm>
          <a:prstGeom prst="rect">
            <a:avLst/>
          </a:prstGeom>
          <a:noFill/>
        </p:spPr>
        <p:txBody>
          <a:bodyPr wrap="square">
            <a:spAutoFit/>
          </a:bodyPr>
          <a:lstStyle/>
          <a:p>
            <a:pPr algn="just"/>
            <a:endParaRPr lang="es-ES" b="1" i="0" dirty="0">
              <a:solidFill>
                <a:srgbClr val="393F40"/>
              </a:solidFill>
              <a:effectLst/>
              <a:latin typeface="Montserrat" panose="00000500000000000000" pitchFamily="2" charset="0"/>
            </a:endParaRPr>
          </a:p>
          <a:p>
            <a:pPr algn="just"/>
            <a:r>
              <a:rPr lang="es-ES" sz="2000" b="1" i="0" dirty="0">
                <a:solidFill>
                  <a:srgbClr val="FF9900"/>
                </a:solidFill>
                <a:effectLst/>
                <a:latin typeface="Montserrat" panose="00000500000000000000" pitchFamily="2" charset="0"/>
              </a:rPr>
              <a:t>Beatriz Fernández González</a:t>
            </a:r>
          </a:p>
        </p:txBody>
      </p:sp>
      <p:pic>
        <p:nvPicPr>
          <p:cNvPr id="6" name="Imagen 5">
            <a:extLst>
              <a:ext uri="{FF2B5EF4-FFF2-40B4-BE49-F238E27FC236}">
                <a16:creationId xmlns:a16="http://schemas.microsoft.com/office/drawing/2014/main" id="{8C696FE7-2E96-6F1A-21BA-839EBC4074B6}"/>
              </a:ext>
            </a:extLst>
          </p:cNvPr>
          <p:cNvPicPr>
            <a:picLocks noChangeAspect="1"/>
          </p:cNvPicPr>
          <p:nvPr/>
        </p:nvPicPr>
        <p:blipFill>
          <a:blip r:embed="rId2"/>
          <a:stretch>
            <a:fillRect/>
          </a:stretch>
        </p:blipFill>
        <p:spPr>
          <a:xfrm>
            <a:off x="9805182" y="314888"/>
            <a:ext cx="2254771" cy="1263260"/>
          </a:xfrm>
          <a:prstGeom prst="rect">
            <a:avLst/>
          </a:prstGeom>
        </p:spPr>
      </p:pic>
      <p:pic>
        <p:nvPicPr>
          <p:cNvPr id="5" name="Picture 2" descr="TDAH, ¿Ficción o realidad? | Think Psicologia">
            <a:extLst>
              <a:ext uri="{FF2B5EF4-FFF2-40B4-BE49-F238E27FC236}">
                <a16:creationId xmlns:a16="http://schemas.microsoft.com/office/drawing/2014/main" id="{00201EA4-96BD-2CB6-507A-6DD770DF067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674065" y="3995683"/>
            <a:ext cx="4122861" cy="2716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8108536"/>
      </p:ext>
    </p:extLst>
  </p:cSld>
  <p:clrMapOvr>
    <a:masterClrMapping/>
  </p:clrMapOvr>
  <mc:AlternateContent xmlns:mc="http://schemas.openxmlformats.org/markup-compatibility/2006" xmlns:p15="http://schemas.microsoft.com/office/powerpoint/2012/main">
    <mc:Choice Requires="p15">
      <p:transition spd="slow">
        <p15:prstTrans prst="wind"/>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22BADE-48E9-E595-BFFC-017117C37CC1}"/>
              </a:ext>
            </a:extLst>
          </p:cNvPr>
          <p:cNvSpPr>
            <a:spLocks noGrp="1"/>
          </p:cNvSpPr>
          <p:nvPr>
            <p:ph type="title"/>
          </p:nvPr>
        </p:nvSpPr>
        <p:spPr>
          <a:xfrm>
            <a:off x="923654" y="424276"/>
            <a:ext cx="9306928" cy="1325563"/>
          </a:xfrm>
        </p:spPr>
        <p:txBody>
          <a:bodyPr>
            <a:normAutofit fontScale="90000"/>
          </a:bodyPr>
          <a:lstStyle/>
          <a:p>
            <a:pPr algn="ctr"/>
            <a:r>
              <a:rPr lang="es-ES" b="1" dirty="0">
                <a:solidFill>
                  <a:srgbClr val="FF3300"/>
                </a:solidFill>
                <a:latin typeface="Montserrat" panose="00000500000000000000" pitchFamily="2" charset="0"/>
              </a:rPr>
              <a:t>EOEP</a:t>
            </a:r>
            <a:br>
              <a:rPr lang="es-ES" b="1" dirty="0">
                <a:solidFill>
                  <a:srgbClr val="FF0000"/>
                </a:solidFill>
                <a:latin typeface="Montserrat" panose="00000500000000000000" pitchFamily="2" charset="0"/>
              </a:rPr>
            </a:br>
            <a:endParaRPr lang="es-ES" dirty="0">
              <a:solidFill>
                <a:srgbClr val="FF0000"/>
              </a:solidFill>
            </a:endParaRPr>
          </a:p>
        </p:txBody>
      </p:sp>
      <p:sp>
        <p:nvSpPr>
          <p:cNvPr id="4" name="CuadroTexto 3">
            <a:extLst>
              <a:ext uri="{FF2B5EF4-FFF2-40B4-BE49-F238E27FC236}">
                <a16:creationId xmlns:a16="http://schemas.microsoft.com/office/drawing/2014/main" id="{D3CFBE2F-BA21-263D-1792-8BDC247C5E8F}"/>
              </a:ext>
            </a:extLst>
          </p:cNvPr>
          <p:cNvSpPr txBox="1"/>
          <p:nvPr/>
        </p:nvSpPr>
        <p:spPr>
          <a:xfrm>
            <a:off x="3049172" y="1966186"/>
            <a:ext cx="6098344" cy="2585323"/>
          </a:xfrm>
          <a:prstGeom prst="rect">
            <a:avLst/>
          </a:prstGeom>
          <a:noFill/>
        </p:spPr>
        <p:txBody>
          <a:bodyPr wrap="square">
            <a:spAutoFit/>
          </a:bodyPr>
          <a:lstStyle/>
          <a:p>
            <a:pPr algn="just"/>
            <a:r>
              <a:rPr lang="es-ES" b="0" i="0" dirty="0">
                <a:solidFill>
                  <a:srgbClr val="393F40"/>
                </a:solidFill>
                <a:effectLst/>
                <a:latin typeface="Montserrat" panose="00000500000000000000" pitchFamily="2" charset="0"/>
              </a:rPr>
              <a:t>Esta es una sigla que difiere en algunas comunidades autónomas o que no se usa en otras. Son los </a:t>
            </a:r>
            <a:r>
              <a:rPr lang="es-ES" b="1" i="0" dirty="0">
                <a:solidFill>
                  <a:srgbClr val="393F40"/>
                </a:solidFill>
                <a:effectLst/>
                <a:latin typeface="Montserrat" panose="00000500000000000000" pitchFamily="2" charset="0"/>
              </a:rPr>
              <a:t>Equipos de Orientación Educativa y Psicopedagógica</a:t>
            </a:r>
            <a:r>
              <a:rPr lang="es-ES" b="0" i="0" dirty="0">
                <a:solidFill>
                  <a:srgbClr val="393F40"/>
                </a:solidFill>
                <a:effectLst/>
                <a:latin typeface="Montserrat" panose="00000500000000000000" pitchFamily="2" charset="0"/>
              </a:rPr>
              <a:t>. Las siglas se refieren a los servicios públicos de orientación que atienden a los centros de Educación Infantil y Primaria. Están formados por profesionales externos a los centros y que suelen atender a varios colegios de una misma zona educativa.</a:t>
            </a:r>
          </a:p>
        </p:txBody>
      </p:sp>
      <p:sp>
        <p:nvSpPr>
          <p:cNvPr id="5" name="CuadroTexto 4">
            <a:extLst>
              <a:ext uri="{FF2B5EF4-FFF2-40B4-BE49-F238E27FC236}">
                <a16:creationId xmlns:a16="http://schemas.microsoft.com/office/drawing/2014/main" id="{4939AC8A-9F17-1422-6BDD-BCC230656249}"/>
              </a:ext>
            </a:extLst>
          </p:cNvPr>
          <p:cNvSpPr txBox="1"/>
          <p:nvPr/>
        </p:nvSpPr>
        <p:spPr>
          <a:xfrm>
            <a:off x="7231914" y="5756616"/>
            <a:ext cx="4284225" cy="677108"/>
          </a:xfrm>
          <a:prstGeom prst="rect">
            <a:avLst/>
          </a:prstGeom>
          <a:noFill/>
        </p:spPr>
        <p:txBody>
          <a:bodyPr wrap="square">
            <a:spAutoFit/>
          </a:bodyPr>
          <a:lstStyle/>
          <a:p>
            <a:pPr algn="just"/>
            <a:endParaRPr lang="es-ES" i="0" dirty="0">
              <a:solidFill>
                <a:srgbClr val="393F40"/>
              </a:solidFill>
              <a:effectLst/>
              <a:latin typeface="Montserrat" panose="00000500000000000000" pitchFamily="2" charset="0"/>
            </a:endParaRPr>
          </a:p>
          <a:p>
            <a:pPr algn="just"/>
            <a:r>
              <a:rPr lang="es-ES" sz="2000" b="1" i="0" dirty="0">
                <a:solidFill>
                  <a:srgbClr val="FF9900"/>
                </a:solidFill>
                <a:effectLst/>
                <a:latin typeface="Montserrat" panose="00000500000000000000" pitchFamily="2" charset="0"/>
              </a:rPr>
              <a:t>Beatriz Fernández González</a:t>
            </a:r>
          </a:p>
        </p:txBody>
      </p:sp>
      <p:pic>
        <p:nvPicPr>
          <p:cNvPr id="3" name="Imagen 2">
            <a:extLst>
              <a:ext uri="{FF2B5EF4-FFF2-40B4-BE49-F238E27FC236}">
                <a16:creationId xmlns:a16="http://schemas.microsoft.com/office/drawing/2014/main" id="{EC4361E8-729E-23D3-E8F9-512E1A972BE5}"/>
              </a:ext>
            </a:extLst>
          </p:cNvPr>
          <p:cNvPicPr>
            <a:picLocks noChangeAspect="1"/>
          </p:cNvPicPr>
          <p:nvPr/>
        </p:nvPicPr>
        <p:blipFill>
          <a:blip r:embed="rId2"/>
          <a:stretch>
            <a:fillRect/>
          </a:stretch>
        </p:blipFill>
        <p:spPr>
          <a:xfrm>
            <a:off x="9805182" y="314888"/>
            <a:ext cx="2254771" cy="1263260"/>
          </a:xfrm>
          <a:prstGeom prst="rect">
            <a:avLst/>
          </a:prstGeom>
        </p:spPr>
      </p:pic>
      <p:pic>
        <p:nvPicPr>
          <p:cNvPr id="6" name="Picture 2" descr="TDAH, ¿Ficción o realidad? | Think Psicologia">
            <a:extLst>
              <a:ext uri="{FF2B5EF4-FFF2-40B4-BE49-F238E27FC236}">
                <a16:creationId xmlns:a16="http://schemas.microsoft.com/office/drawing/2014/main" id="{020FEE6E-5354-47FC-CF54-40B8F435DCA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798803" y="3562742"/>
            <a:ext cx="4122861" cy="2716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22467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30004D-6559-45A5-7FB2-A475EFD06FAD}"/>
              </a:ext>
            </a:extLst>
          </p:cNvPr>
          <p:cNvSpPr>
            <a:spLocks noGrp="1"/>
          </p:cNvSpPr>
          <p:nvPr>
            <p:ph type="title"/>
          </p:nvPr>
        </p:nvSpPr>
        <p:spPr>
          <a:xfrm>
            <a:off x="909587" y="476251"/>
            <a:ext cx="9306928" cy="1325563"/>
          </a:xfrm>
        </p:spPr>
        <p:txBody>
          <a:bodyPr>
            <a:normAutofit fontScale="90000"/>
          </a:bodyPr>
          <a:lstStyle/>
          <a:p>
            <a:pPr algn="ctr"/>
            <a:r>
              <a:rPr lang="es-ES" b="1" dirty="0">
                <a:solidFill>
                  <a:srgbClr val="FF3300"/>
                </a:solidFill>
                <a:latin typeface="Montserrat" panose="00000500000000000000" pitchFamily="2" charset="0"/>
              </a:rPr>
              <a:t>LOMCE</a:t>
            </a:r>
            <a:br>
              <a:rPr lang="es-ES" b="1" dirty="0">
                <a:solidFill>
                  <a:srgbClr val="393F40"/>
                </a:solidFill>
                <a:latin typeface="Montserrat" panose="00000500000000000000" pitchFamily="2" charset="0"/>
              </a:rPr>
            </a:br>
            <a:endParaRPr lang="es-ES" dirty="0"/>
          </a:p>
        </p:txBody>
      </p:sp>
      <p:sp>
        <p:nvSpPr>
          <p:cNvPr id="4" name="CuadroTexto 3">
            <a:extLst>
              <a:ext uri="{FF2B5EF4-FFF2-40B4-BE49-F238E27FC236}">
                <a16:creationId xmlns:a16="http://schemas.microsoft.com/office/drawing/2014/main" id="{8652F19F-2918-BA2F-D0EF-4BF005C0347C}"/>
              </a:ext>
            </a:extLst>
          </p:cNvPr>
          <p:cNvSpPr txBox="1"/>
          <p:nvPr/>
        </p:nvSpPr>
        <p:spPr>
          <a:xfrm>
            <a:off x="3049172" y="2658683"/>
            <a:ext cx="6098344" cy="1200329"/>
          </a:xfrm>
          <a:prstGeom prst="rect">
            <a:avLst/>
          </a:prstGeom>
          <a:noFill/>
        </p:spPr>
        <p:txBody>
          <a:bodyPr wrap="square">
            <a:spAutoFit/>
          </a:bodyPr>
          <a:lstStyle/>
          <a:p>
            <a:pPr algn="just"/>
            <a:r>
              <a:rPr lang="es-ES" b="0" i="0" dirty="0">
                <a:solidFill>
                  <a:srgbClr val="393F40"/>
                </a:solidFill>
                <a:effectLst/>
                <a:latin typeface="Montserrat" panose="00000500000000000000" pitchFamily="2" charset="0"/>
              </a:rPr>
              <a:t>Es una de las siglas de Educación Primaria más de moda en el momento de publicar esta entrada, ya que se refiere a la actual ley educativa: </a:t>
            </a:r>
            <a:r>
              <a:rPr lang="es-ES" b="1" i="0" dirty="0">
                <a:solidFill>
                  <a:srgbClr val="393F40"/>
                </a:solidFill>
                <a:effectLst/>
                <a:latin typeface="Montserrat" panose="00000500000000000000" pitchFamily="2" charset="0"/>
              </a:rPr>
              <a:t>Ley Orgánica de Mejora de la Calidad Educativa. </a:t>
            </a:r>
            <a:endParaRPr lang="es-ES" b="0" i="0" dirty="0">
              <a:solidFill>
                <a:srgbClr val="393F40"/>
              </a:solidFill>
              <a:effectLst/>
              <a:latin typeface="Montserrat" panose="00000500000000000000" pitchFamily="2" charset="0"/>
            </a:endParaRPr>
          </a:p>
        </p:txBody>
      </p:sp>
      <p:sp>
        <p:nvSpPr>
          <p:cNvPr id="5" name="CuadroTexto 4">
            <a:extLst>
              <a:ext uri="{FF2B5EF4-FFF2-40B4-BE49-F238E27FC236}">
                <a16:creationId xmlns:a16="http://schemas.microsoft.com/office/drawing/2014/main" id="{00BF931C-3526-50DB-91E7-A19B9FFDE705}"/>
              </a:ext>
            </a:extLst>
          </p:cNvPr>
          <p:cNvSpPr txBox="1"/>
          <p:nvPr/>
        </p:nvSpPr>
        <p:spPr>
          <a:xfrm>
            <a:off x="7212450" y="5704641"/>
            <a:ext cx="4284225" cy="677108"/>
          </a:xfrm>
          <a:prstGeom prst="rect">
            <a:avLst/>
          </a:prstGeom>
          <a:noFill/>
        </p:spPr>
        <p:txBody>
          <a:bodyPr wrap="square">
            <a:spAutoFit/>
          </a:bodyPr>
          <a:lstStyle/>
          <a:p>
            <a:pPr algn="just"/>
            <a:endParaRPr lang="es-ES" i="0" dirty="0">
              <a:solidFill>
                <a:srgbClr val="393F40"/>
              </a:solidFill>
              <a:effectLst/>
              <a:latin typeface="Montserrat" panose="00000500000000000000" pitchFamily="2" charset="0"/>
            </a:endParaRPr>
          </a:p>
          <a:p>
            <a:pPr algn="just"/>
            <a:r>
              <a:rPr lang="es-ES" sz="2000" b="1" i="0" dirty="0">
                <a:solidFill>
                  <a:srgbClr val="FF9900"/>
                </a:solidFill>
                <a:effectLst/>
                <a:latin typeface="Montserrat" panose="00000500000000000000" pitchFamily="2" charset="0"/>
              </a:rPr>
              <a:t>Beatriz Fernández González</a:t>
            </a:r>
          </a:p>
        </p:txBody>
      </p:sp>
      <p:pic>
        <p:nvPicPr>
          <p:cNvPr id="3" name="Imagen 2">
            <a:extLst>
              <a:ext uri="{FF2B5EF4-FFF2-40B4-BE49-F238E27FC236}">
                <a16:creationId xmlns:a16="http://schemas.microsoft.com/office/drawing/2014/main" id="{1E4C615C-7A25-8D83-28E5-93ED605FEBB9}"/>
              </a:ext>
            </a:extLst>
          </p:cNvPr>
          <p:cNvPicPr>
            <a:picLocks noChangeAspect="1"/>
          </p:cNvPicPr>
          <p:nvPr/>
        </p:nvPicPr>
        <p:blipFill>
          <a:blip r:embed="rId2"/>
          <a:stretch>
            <a:fillRect/>
          </a:stretch>
        </p:blipFill>
        <p:spPr>
          <a:xfrm>
            <a:off x="9805182" y="314888"/>
            <a:ext cx="2254771" cy="1263260"/>
          </a:xfrm>
          <a:prstGeom prst="rect">
            <a:avLst/>
          </a:prstGeom>
        </p:spPr>
      </p:pic>
      <p:pic>
        <p:nvPicPr>
          <p:cNvPr id="6" name="Picture 2" descr="TDAH, ¿Ficción o realidad? | Think Psicologia">
            <a:extLst>
              <a:ext uri="{FF2B5EF4-FFF2-40B4-BE49-F238E27FC236}">
                <a16:creationId xmlns:a16="http://schemas.microsoft.com/office/drawing/2014/main" id="{F7280860-9A51-3B25-9966-4238DE180F0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798803" y="3562742"/>
            <a:ext cx="4122861" cy="2716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26699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71EE32-1747-BD9F-5050-78C8466BB273}"/>
              </a:ext>
            </a:extLst>
          </p:cNvPr>
          <p:cNvSpPr>
            <a:spLocks noGrp="1"/>
          </p:cNvSpPr>
          <p:nvPr>
            <p:ph type="title"/>
          </p:nvPr>
        </p:nvSpPr>
        <p:spPr>
          <a:xfrm>
            <a:off x="979925" y="424372"/>
            <a:ext cx="9306928" cy="1325563"/>
          </a:xfrm>
        </p:spPr>
        <p:txBody>
          <a:bodyPr>
            <a:normAutofit fontScale="90000"/>
          </a:bodyPr>
          <a:lstStyle/>
          <a:p>
            <a:pPr algn="ctr"/>
            <a:r>
              <a:rPr lang="es-ES" b="1" dirty="0">
                <a:solidFill>
                  <a:srgbClr val="FF3300"/>
                </a:solidFill>
                <a:latin typeface="Montserrat" panose="00000500000000000000" pitchFamily="2" charset="0"/>
              </a:rPr>
              <a:t>NEE</a:t>
            </a:r>
            <a:br>
              <a:rPr lang="es-ES" b="1" dirty="0">
                <a:solidFill>
                  <a:srgbClr val="FF0000"/>
                </a:solidFill>
                <a:latin typeface="Montserrat" panose="00000500000000000000" pitchFamily="2" charset="0"/>
              </a:rPr>
            </a:br>
            <a:endParaRPr lang="es-ES" dirty="0">
              <a:solidFill>
                <a:srgbClr val="FF0000"/>
              </a:solidFill>
            </a:endParaRPr>
          </a:p>
        </p:txBody>
      </p:sp>
      <p:sp>
        <p:nvSpPr>
          <p:cNvPr id="4" name="CuadroTexto 3">
            <a:extLst>
              <a:ext uri="{FF2B5EF4-FFF2-40B4-BE49-F238E27FC236}">
                <a16:creationId xmlns:a16="http://schemas.microsoft.com/office/drawing/2014/main" id="{3748B6CB-9D5A-099B-2358-4DCC93E2B236}"/>
              </a:ext>
            </a:extLst>
          </p:cNvPr>
          <p:cNvSpPr txBox="1"/>
          <p:nvPr/>
        </p:nvSpPr>
        <p:spPr>
          <a:xfrm>
            <a:off x="3049172" y="2658683"/>
            <a:ext cx="6098344" cy="1200329"/>
          </a:xfrm>
          <a:prstGeom prst="rect">
            <a:avLst/>
          </a:prstGeom>
          <a:noFill/>
        </p:spPr>
        <p:txBody>
          <a:bodyPr wrap="square">
            <a:spAutoFit/>
          </a:bodyPr>
          <a:lstStyle/>
          <a:p>
            <a:pPr algn="just"/>
            <a:r>
              <a:rPr lang="es-ES" b="0" i="0" dirty="0">
                <a:solidFill>
                  <a:srgbClr val="393F40"/>
                </a:solidFill>
                <a:effectLst/>
                <a:latin typeface="Montserrat" panose="00000500000000000000" pitchFamily="2" charset="0"/>
              </a:rPr>
              <a:t>Significa </a:t>
            </a:r>
            <a:r>
              <a:rPr lang="es-ES" b="1" i="0" dirty="0">
                <a:solidFill>
                  <a:srgbClr val="393F40"/>
                </a:solidFill>
                <a:effectLst/>
                <a:latin typeface="Montserrat" panose="00000500000000000000" pitchFamily="2" charset="0"/>
              </a:rPr>
              <a:t>necesidades educativas especiales, </a:t>
            </a:r>
            <a:r>
              <a:rPr lang="es-ES" b="0" i="0" dirty="0">
                <a:solidFill>
                  <a:srgbClr val="393F40"/>
                </a:solidFill>
                <a:effectLst/>
                <a:latin typeface="Montserrat" panose="00000500000000000000" pitchFamily="2" charset="0"/>
              </a:rPr>
              <a:t>en nuestro sistema educativo actual, solo se consideran las que están asociadas a discapacidad o trastorno grave de la conducta.</a:t>
            </a:r>
          </a:p>
        </p:txBody>
      </p:sp>
      <p:sp>
        <p:nvSpPr>
          <p:cNvPr id="5" name="CuadroTexto 4">
            <a:extLst>
              <a:ext uri="{FF2B5EF4-FFF2-40B4-BE49-F238E27FC236}">
                <a16:creationId xmlns:a16="http://schemas.microsoft.com/office/drawing/2014/main" id="{AFE5380E-8F8F-DCC8-40F3-69D57831EC43}"/>
              </a:ext>
            </a:extLst>
          </p:cNvPr>
          <p:cNvSpPr txBox="1"/>
          <p:nvPr/>
        </p:nvSpPr>
        <p:spPr>
          <a:xfrm>
            <a:off x="7212450" y="5676507"/>
            <a:ext cx="4284225" cy="677108"/>
          </a:xfrm>
          <a:prstGeom prst="rect">
            <a:avLst/>
          </a:prstGeom>
          <a:noFill/>
        </p:spPr>
        <p:txBody>
          <a:bodyPr wrap="square">
            <a:spAutoFit/>
          </a:bodyPr>
          <a:lstStyle/>
          <a:p>
            <a:pPr algn="just"/>
            <a:endParaRPr lang="es-ES" i="0" dirty="0">
              <a:solidFill>
                <a:srgbClr val="393F40"/>
              </a:solidFill>
              <a:effectLst/>
              <a:latin typeface="Montserrat" panose="00000500000000000000" pitchFamily="2" charset="0"/>
            </a:endParaRPr>
          </a:p>
          <a:p>
            <a:pPr algn="just"/>
            <a:r>
              <a:rPr lang="es-ES" sz="2000" b="1" i="0" dirty="0">
                <a:solidFill>
                  <a:srgbClr val="FF9900"/>
                </a:solidFill>
                <a:effectLst/>
                <a:latin typeface="Montserrat" panose="00000500000000000000" pitchFamily="2" charset="0"/>
              </a:rPr>
              <a:t>Beatriz Fernández González</a:t>
            </a:r>
          </a:p>
        </p:txBody>
      </p:sp>
      <p:pic>
        <p:nvPicPr>
          <p:cNvPr id="3" name="Imagen 2">
            <a:extLst>
              <a:ext uri="{FF2B5EF4-FFF2-40B4-BE49-F238E27FC236}">
                <a16:creationId xmlns:a16="http://schemas.microsoft.com/office/drawing/2014/main" id="{C260890B-5E9E-D66A-1987-63687876FF6B}"/>
              </a:ext>
            </a:extLst>
          </p:cNvPr>
          <p:cNvPicPr>
            <a:picLocks noChangeAspect="1"/>
          </p:cNvPicPr>
          <p:nvPr/>
        </p:nvPicPr>
        <p:blipFill>
          <a:blip r:embed="rId2"/>
          <a:stretch>
            <a:fillRect/>
          </a:stretch>
        </p:blipFill>
        <p:spPr>
          <a:xfrm>
            <a:off x="9805182" y="314888"/>
            <a:ext cx="2254771" cy="1263260"/>
          </a:xfrm>
          <a:prstGeom prst="rect">
            <a:avLst/>
          </a:prstGeom>
        </p:spPr>
      </p:pic>
      <p:pic>
        <p:nvPicPr>
          <p:cNvPr id="6" name="Picture 2" descr="TDAH, ¿Ficción o realidad? | Think Psicologia">
            <a:extLst>
              <a:ext uri="{FF2B5EF4-FFF2-40B4-BE49-F238E27FC236}">
                <a16:creationId xmlns:a16="http://schemas.microsoft.com/office/drawing/2014/main" id="{1A2ADCCF-4FE4-27B2-2CFE-90224D1CA8E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798803" y="3562742"/>
            <a:ext cx="4122861" cy="2716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8817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31FB22-DD8E-41CD-8161-AB53CA8A10F9}"/>
              </a:ext>
            </a:extLst>
          </p:cNvPr>
          <p:cNvSpPr>
            <a:spLocks noGrp="1"/>
          </p:cNvSpPr>
          <p:nvPr>
            <p:ph type="title"/>
          </p:nvPr>
        </p:nvSpPr>
        <p:spPr>
          <a:xfrm>
            <a:off x="1008060" y="448115"/>
            <a:ext cx="9306928" cy="1325563"/>
          </a:xfrm>
        </p:spPr>
        <p:txBody>
          <a:bodyPr>
            <a:normAutofit fontScale="90000"/>
          </a:bodyPr>
          <a:lstStyle/>
          <a:p>
            <a:pPr algn="ctr"/>
            <a:r>
              <a:rPr lang="es-ES" b="1" dirty="0">
                <a:solidFill>
                  <a:srgbClr val="FF3300"/>
                </a:solidFill>
                <a:latin typeface="Montserrat" panose="00000500000000000000" pitchFamily="2" charset="0"/>
              </a:rPr>
              <a:t>PGA</a:t>
            </a:r>
            <a:br>
              <a:rPr lang="es-ES" b="1" dirty="0">
                <a:solidFill>
                  <a:srgbClr val="FF3300"/>
                </a:solidFill>
                <a:latin typeface="Montserrat" panose="00000500000000000000" pitchFamily="2" charset="0"/>
              </a:rPr>
            </a:br>
            <a:endParaRPr lang="es-ES" dirty="0">
              <a:solidFill>
                <a:srgbClr val="FF3300"/>
              </a:solidFill>
            </a:endParaRPr>
          </a:p>
        </p:txBody>
      </p:sp>
      <p:sp>
        <p:nvSpPr>
          <p:cNvPr id="4" name="CuadroTexto 3">
            <a:extLst>
              <a:ext uri="{FF2B5EF4-FFF2-40B4-BE49-F238E27FC236}">
                <a16:creationId xmlns:a16="http://schemas.microsoft.com/office/drawing/2014/main" id="{A2FE5620-2DDE-4429-F0FE-1537D8465875}"/>
              </a:ext>
            </a:extLst>
          </p:cNvPr>
          <p:cNvSpPr txBox="1"/>
          <p:nvPr/>
        </p:nvSpPr>
        <p:spPr>
          <a:xfrm>
            <a:off x="3049172" y="2381685"/>
            <a:ext cx="6098344" cy="1754326"/>
          </a:xfrm>
          <a:prstGeom prst="rect">
            <a:avLst/>
          </a:prstGeom>
          <a:noFill/>
        </p:spPr>
        <p:txBody>
          <a:bodyPr wrap="square">
            <a:spAutoFit/>
          </a:bodyPr>
          <a:lstStyle/>
          <a:p>
            <a:pPr algn="just"/>
            <a:r>
              <a:rPr lang="es-ES" b="0" i="0" dirty="0">
                <a:solidFill>
                  <a:srgbClr val="393F40"/>
                </a:solidFill>
                <a:effectLst/>
                <a:latin typeface="Montserrat" panose="00000500000000000000" pitchFamily="2" charset="0"/>
              </a:rPr>
              <a:t>La PGA, es la </a:t>
            </a:r>
            <a:r>
              <a:rPr lang="es-ES" b="1" i="0" dirty="0">
                <a:solidFill>
                  <a:srgbClr val="393F40"/>
                </a:solidFill>
                <a:effectLst/>
                <a:latin typeface="Montserrat" panose="00000500000000000000" pitchFamily="2" charset="0"/>
              </a:rPr>
              <a:t>programación general anual, </a:t>
            </a:r>
            <a:r>
              <a:rPr lang="es-ES" b="0" i="0" dirty="0">
                <a:solidFill>
                  <a:srgbClr val="393F40"/>
                </a:solidFill>
                <a:effectLst/>
                <a:latin typeface="Montserrat" panose="00000500000000000000" pitchFamily="2" charset="0"/>
              </a:rPr>
              <a:t>es un documento que elabora el Equipo Directivo, con la participación de todo el centro que resume la programación de actuaciones que se van a llevar a cabo en un curso escolar. Es una de las siglas de Educación Primaria más usadas.</a:t>
            </a:r>
          </a:p>
        </p:txBody>
      </p:sp>
      <p:sp>
        <p:nvSpPr>
          <p:cNvPr id="5" name="CuadroTexto 4">
            <a:extLst>
              <a:ext uri="{FF2B5EF4-FFF2-40B4-BE49-F238E27FC236}">
                <a16:creationId xmlns:a16="http://schemas.microsoft.com/office/drawing/2014/main" id="{E8972455-D250-3934-DC22-1EE59AED7483}"/>
              </a:ext>
            </a:extLst>
          </p:cNvPr>
          <p:cNvSpPr txBox="1"/>
          <p:nvPr/>
        </p:nvSpPr>
        <p:spPr>
          <a:xfrm>
            <a:off x="7386660" y="5732777"/>
            <a:ext cx="4284225" cy="677108"/>
          </a:xfrm>
          <a:prstGeom prst="rect">
            <a:avLst/>
          </a:prstGeom>
          <a:noFill/>
        </p:spPr>
        <p:txBody>
          <a:bodyPr wrap="square">
            <a:spAutoFit/>
          </a:bodyPr>
          <a:lstStyle/>
          <a:p>
            <a:pPr algn="just"/>
            <a:endParaRPr lang="es-ES" i="0" dirty="0">
              <a:solidFill>
                <a:srgbClr val="393F40"/>
              </a:solidFill>
              <a:effectLst/>
              <a:latin typeface="Montserrat" panose="00000500000000000000" pitchFamily="2" charset="0"/>
            </a:endParaRPr>
          </a:p>
          <a:p>
            <a:pPr algn="just"/>
            <a:r>
              <a:rPr lang="es-ES" sz="2000" b="1" i="0" dirty="0">
                <a:solidFill>
                  <a:srgbClr val="FF9900"/>
                </a:solidFill>
                <a:effectLst/>
                <a:latin typeface="Montserrat" panose="00000500000000000000" pitchFamily="2" charset="0"/>
              </a:rPr>
              <a:t>Beatriz Fernández González</a:t>
            </a:r>
          </a:p>
        </p:txBody>
      </p:sp>
      <p:pic>
        <p:nvPicPr>
          <p:cNvPr id="3" name="Imagen 2">
            <a:extLst>
              <a:ext uri="{FF2B5EF4-FFF2-40B4-BE49-F238E27FC236}">
                <a16:creationId xmlns:a16="http://schemas.microsoft.com/office/drawing/2014/main" id="{F5D8EE83-77D0-7DD8-94A6-FF0C31F07CDA}"/>
              </a:ext>
            </a:extLst>
          </p:cNvPr>
          <p:cNvPicPr>
            <a:picLocks noChangeAspect="1"/>
          </p:cNvPicPr>
          <p:nvPr/>
        </p:nvPicPr>
        <p:blipFill>
          <a:blip r:embed="rId2"/>
          <a:stretch>
            <a:fillRect/>
          </a:stretch>
        </p:blipFill>
        <p:spPr>
          <a:xfrm>
            <a:off x="9805182" y="314888"/>
            <a:ext cx="2254771" cy="1263260"/>
          </a:xfrm>
          <a:prstGeom prst="rect">
            <a:avLst/>
          </a:prstGeom>
        </p:spPr>
      </p:pic>
      <p:pic>
        <p:nvPicPr>
          <p:cNvPr id="6" name="Picture 2" descr="TDAH, ¿Ficción o realidad? | Think Psicologia">
            <a:extLst>
              <a:ext uri="{FF2B5EF4-FFF2-40B4-BE49-F238E27FC236}">
                <a16:creationId xmlns:a16="http://schemas.microsoft.com/office/drawing/2014/main" id="{3672E024-2F20-9746-3240-60B765C9ECF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798803" y="3562742"/>
            <a:ext cx="4122861" cy="2716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59917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2F16E5-9226-3327-366B-4C6C63CA913E}"/>
              </a:ext>
            </a:extLst>
          </p:cNvPr>
          <p:cNvSpPr>
            <a:spLocks noGrp="1"/>
          </p:cNvSpPr>
          <p:nvPr>
            <p:ph type="title"/>
          </p:nvPr>
        </p:nvSpPr>
        <p:spPr>
          <a:xfrm>
            <a:off x="712639" y="342114"/>
            <a:ext cx="9306928" cy="1325563"/>
          </a:xfrm>
        </p:spPr>
        <p:txBody>
          <a:bodyPr>
            <a:normAutofit fontScale="90000"/>
          </a:bodyPr>
          <a:lstStyle/>
          <a:p>
            <a:pPr algn="ctr"/>
            <a:r>
              <a:rPr lang="es-ES" b="1" dirty="0">
                <a:solidFill>
                  <a:srgbClr val="FF3300"/>
                </a:solidFill>
                <a:latin typeface="Montserrat" panose="00000500000000000000" pitchFamily="2" charset="0"/>
              </a:rPr>
              <a:t>PTSC</a:t>
            </a:r>
            <a:br>
              <a:rPr lang="es-ES" b="1" dirty="0">
                <a:solidFill>
                  <a:srgbClr val="FF0000"/>
                </a:solidFill>
                <a:latin typeface="Montserrat" panose="00000500000000000000" pitchFamily="2" charset="0"/>
              </a:rPr>
            </a:br>
            <a:endParaRPr lang="es-ES" dirty="0">
              <a:solidFill>
                <a:srgbClr val="FF0000"/>
              </a:solidFill>
            </a:endParaRPr>
          </a:p>
        </p:txBody>
      </p:sp>
      <p:sp>
        <p:nvSpPr>
          <p:cNvPr id="4" name="CuadroTexto 3">
            <a:extLst>
              <a:ext uri="{FF2B5EF4-FFF2-40B4-BE49-F238E27FC236}">
                <a16:creationId xmlns:a16="http://schemas.microsoft.com/office/drawing/2014/main" id="{A99B82AC-3E21-C490-FE38-922D2AF396C5}"/>
              </a:ext>
            </a:extLst>
          </p:cNvPr>
          <p:cNvSpPr txBox="1"/>
          <p:nvPr/>
        </p:nvSpPr>
        <p:spPr>
          <a:xfrm>
            <a:off x="2880360" y="1706089"/>
            <a:ext cx="6098344" cy="2585323"/>
          </a:xfrm>
          <a:prstGeom prst="rect">
            <a:avLst/>
          </a:prstGeom>
          <a:noFill/>
        </p:spPr>
        <p:txBody>
          <a:bodyPr wrap="square">
            <a:spAutoFit/>
          </a:bodyPr>
          <a:lstStyle/>
          <a:p>
            <a:pPr algn="just"/>
            <a:r>
              <a:rPr lang="es-ES" b="0" i="0" dirty="0">
                <a:solidFill>
                  <a:srgbClr val="393F40"/>
                </a:solidFill>
                <a:effectLst/>
                <a:latin typeface="Montserrat" panose="00000500000000000000" pitchFamily="2" charset="0"/>
              </a:rPr>
              <a:t>Esta suele ser menos conocida, significa </a:t>
            </a:r>
            <a:r>
              <a:rPr lang="es-ES" b="1" i="0" dirty="0">
                <a:solidFill>
                  <a:srgbClr val="393F40"/>
                </a:solidFill>
                <a:effectLst/>
                <a:latin typeface="Montserrat" panose="00000500000000000000" pitchFamily="2" charset="0"/>
              </a:rPr>
              <a:t>Profesor Técnico de Servicios a la Comunidad</a:t>
            </a:r>
            <a:r>
              <a:rPr lang="es-ES" b="0" i="0" dirty="0">
                <a:solidFill>
                  <a:srgbClr val="393F40"/>
                </a:solidFill>
                <a:effectLst/>
                <a:latin typeface="Montserrat" panose="00000500000000000000" pitchFamily="2" charset="0"/>
              </a:rPr>
              <a:t>, es un profesional que suele formar parte de los EOEP, y en las comunidades como Castilla La Mancha, puede formar parte de los Equipo de Orientación y Apoyo de los centros de Infantil y Primaria. Sus funciones están reguladas en la normativa y dependen de lo que cada comunidad autónoma haya definido.</a:t>
            </a:r>
          </a:p>
        </p:txBody>
      </p:sp>
      <p:sp>
        <p:nvSpPr>
          <p:cNvPr id="5" name="CuadroTexto 4">
            <a:extLst>
              <a:ext uri="{FF2B5EF4-FFF2-40B4-BE49-F238E27FC236}">
                <a16:creationId xmlns:a16="http://schemas.microsoft.com/office/drawing/2014/main" id="{15318C24-329C-06AF-2191-77C7CC8D7CAA}"/>
              </a:ext>
            </a:extLst>
          </p:cNvPr>
          <p:cNvSpPr txBox="1"/>
          <p:nvPr/>
        </p:nvSpPr>
        <p:spPr>
          <a:xfrm>
            <a:off x="7212450" y="5883226"/>
            <a:ext cx="4284225" cy="677108"/>
          </a:xfrm>
          <a:prstGeom prst="rect">
            <a:avLst/>
          </a:prstGeom>
          <a:noFill/>
        </p:spPr>
        <p:txBody>
          <a:bodyPr wrap="square">
            <a:spAutoFit/>
          </a:bodyPr>
          <a:lstStyle/>
          <a:p>
            <a:pPr algn="just"/>
            <a:endParaRPr lang="es-ES" i="0" dirty="0">
              <a:solidFill>
                <a:srgbClr val="393F40"/>
              </a:solidFill>
              <a:effectLst/>
              <a:latin typeface="Montserrat" panose="00000500000000000000" pitchFamily="2" charset="0"/>
            </a:endParaRPr>
          </a:p>
          <a:p>
            <a:pPr algn="just"/>
            <a:r>
              <a:rPr lang="es-ES" sz="2000" b="1" i="0" dirty="0">
                <a:solidFill>
                  <a:srgbClr val="FF9900"/>
                </a:solidFill>
                <a:effectLst/>
                <a:latin typeface="Montserrat" panose="00000500000000000000" pitchFamily="2" charset="0"/>
              </a:rPr>
              <a:t>Beatriz Fernández González</a:t>
            </a:r>
          </a:p>
        </p:txBody>
      </p:sp>
      <p:pic>
        <p:nvPicPr>
          <p:cNvPr id="3" name="Imagen 2">
            <a:extLst>
              <a:ext uri="{FF2B5EF4-FFF2-40B4-BE49-F238E27FC236}">
                <a16:creationId xmlns:a16="http://schemas.microsoft.com/office/drawing/2014/main" id="{E03BD59D-84A1-C812-7C1A-BDB087630A38}"/>
              </a:ext>
            </a:extLst>
          </p:cNvPr>
          <p:cNvPicPr>
            <a:picLocks noChangeAspect="1"/>
          </p:cNvPicPr>
          <p:nvPr/>
        </p:nvPicPr>
        <p:blipFill>
          <a:blip r:embed="rId2"/>
          <a:stretch>
            <a:fillRect/>
          </a:stretch>
        </p:blipFill>
        <p:spPr>
          <a:xfrm>
            <a:off x="9805182" y="314888"/>
            <a:ext cx="2254771" cy="1263260"/>
          </a:xfrm>
          <a:prstGeom prst="rect">
            <a:avLst/>
          </a:prstGeom>
        </p:spPr>
      </p:pic>
      <p:pic>
        <p:nvPicPr>
          <p:cNvPr id="6" name="Picture 2" descr="TDAH, ¿Ficción o realidad? | Think Psicologia">
            <a:extLst>
              <a:ext uri="{FF2B5EF4-FFF2-40B4-BE49-F238E27FC236}">
                <a16:creationId xmlns:a16="http://schemas.microsoft.com/office/drawing/2014/main" id="{52C0E180-C927-93CD-F941-87FAE08F8DE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682321" y="3859249"/>
            <a:ext cx="4122861" cy="2716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76507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D5C007-AE31-630E-3F76-3D74443C4E37}"/>
              </a:ext>
            </a:extLst>
          </p:cNvPr>
          <p:cNvSpPr>
            <a:spLocks noGrp="1"/>
          </p:cNvSpPr>
          <p:nvPr>
            <p:ph type="title"/>
          </p:nvPr>
        </p:nvSpPr>
        <p:spPr>
          <a:xfrm>
            <a:off x="4848540" y="328046"/>
            <a:ext cx="9306928" cy="1325563"/>
          </a:xfrm>
        </p:spPr>
        <p:txBody>
          <a:bodyPr>
            <a:normAutofit fontScale="90000"/>
          </a:bodyPr>
          <a:lstStyle/>
          <a:p>
            <a:r>
              <a:rPr lang="es-ES" b="1" dirty="0">
                <a:solidFill>
                  <a:srgbClr val="FF3300"/>
                </a:solidFill>
                <a:latin typeface="Montserrat" panose="00000500000000000000" pitchFamily="2" charset="0"/>
              </a:rPr>
              <a:t>PT</a:t>
            </a:r>
            <a:br>
              <a:rPr lang="es-ES" b="1" dirty="0">
                <a:solidFill>
                  <a:srgbClr val="FF0000"/>
                </a:solidFill>
                <a:latin typeface="Montserrat" panose="00000500000000000000" pitchFamily="2" charset="0"/>
              </a:rPr>
            </a:br>
            <a:endParaRPr lang="es-ES" dirty="0">
              <a:solidFill>
                <a:srgbClr val="FF0000"/>
              </a:solidFill>
            </a:endParaRPr>
          </a:p>
        </p:txBody>
      </p:sp>
      <p:sp>
        <p:nvSpPr>
          <p:cNvPr id="4" name="CuadroTexto 3">
            <a:extLst>
              <a:ext uri="{FF2B5EF4-FFF2-40B4-BE49-F238E27FC236}">
                <a16:creationId xmlns:a16="http://schemas.microsoft.com/office/drawing/2014/main" id="{3D2B0FEC-C03A-3FCC-AF33-AAE9433F31DA}"/>
              </a:ext>
            </a:extLst>
          </p:cNvPr>
          <p:cNvSpPr txBox="1"/>
          <p:nvPr/>
        </p:nvSpPr>
        <p:spPr>
          <a:xfrm>
            <a:off x="3049172" y="2797183"/>
            <a:ext cx="6098344" cy="923330"/>
          </a:xfrm>
          <a:prstGeom prst="rect">
            <a:avLst/>
          </a:prstGeom>
          <a:noFill/>
        </p:spPr>
        <p:txBody>
          <a:bodyPr wrap="square">
            <a:spAutoFit/>
          </a:bodyPr>
          <a:lstStyle/>
          <a:p>
            <a:pPr algn="just"/>
            <a:r>
              <a:rPr lang="es-ES" b="0" i="0" dirty="0">
                <a:solidFill>
                  <a:srgbClr val="393F40"/>
                </a:solidFill>
                <a:effectLst/>
                <a:latin typeface="Montserrat" panose="00000500000000000000" pitchFamily="2" charset="0"/>
              </a:rPr>
              <a:t>PT son las siglas que corresponden a </a:t>
            </a:r>
            <a:r>
              <a:rPr lang="es-ES" b="0" i="1" dirty="0">
                <a:solidFill>
                  <a:srgbClr val="393F40"/>
                </a:solidFill>
                <a:effectLst/>
                <a:latin typeface="Montserrat" panose="00000500000000000000" pitchFamily="2" charset="0"/>
              </a:rPr>
              <a:t>maestro o maestra de la especialidad de </a:t>
            </a:r>
            <a:r>
              <a:rPr lang="es-ES" b="1" i="1" dirty="0">
                <a:solidFill>
                  <a:srgbClr val="393F40"/>
                </a:solidFill>
                <a:effectLst/>
                <a:latin typeface="Montserrat" panose="00000500000000000000" pitchFamily="2" charset="0"/>
              </a:rPr>
              <a:t>Pedagogía Terapéutica.</a:t>
            </a:r>
            <a:endParaRPr lang="es-ES" b="0" i="0" dirty="0">
              <a:solidFill>
                <a:srgbClr val="393F40"/>
              </a:solidFill>
              <a:effectLst/>
              <a:latin typeface="Montserrat" panose="00000500000000000000" pitchFamily="2" charset="0"/>
            </a:endParaRPr>
          </a:p>
        </p:txBody>
      </p:sp>
      <p:sp>
        <p:nvSpPr>
          <p:cNvPr id="5" name="CuadroTexto 4">
            <a:extLst>
              <a:ext uri="{FF2B5EF4-FFF2-40B4-BE49-F238E27FC236}">
                <a16:creationId xmlns:a16="http://schemas.microsoft.com/office/drawing/2014/main" id="{2537DE4E-C080-49BB-9D07-E80716697B86}"/>
              </a:ext>
            </a:extLst>
          </p:cNvPr>
          <p:cNvSpPr txBox="1"/>
          <p:nvPr/>
        </p:nvSpPr>
        <p:spPr>
          <a:xfrm>
            <a:off x="7212450" y="5883226"/>
            <a:ext cx="4284225" cy="677108"/>
          </a:xfrm>
          <a:prstGeom prst="rect">
            <a:avLst/>
          </a:prstGeom>
          <a:noFill/>
        </p:spPr>
        <p:txBody>
          <a:bodyPr wrap="square">
            <a:spAutoFit/>
          </a:bodyPr>
          <a:lstStyle/>
          <a:p>
            <a:pPr algn="just"/>
            <a:endParaRPr lang="es-ES" i="0" dirty="0">
              <a:solidFill>
                <a:srgbClr val="393F40"/>
              </a:solidFill>
              <a:effectLst/>
              <a:latin typeface="Montserrat" panose="00000500000000000000" pitchFamily="2" charset="0"/>
            </a:endParaRPr>
          </a:p>
          <a:p>
            <a:pPr algn="just"/>
            <a:r>
              <a:rPr lang="es-ES" sz="2000" b="1" i="0" dirty="0">
                <a:solidFill>
                  <a:srgbClr val="FF9900"/>
                </a:solidFill>
                <a:effectLst/>
                <a:latin typeface="Montserrat" panose="00000500000000000000" pitchFamily="2" charset="0"/>
              </a:rPr>
              <a:t>Beatriz Fernández González</a:t>
            </a:r>
          </a:p>
        </p:txBody>
      </p:sp>
      <p:pic>
        <p:nvPicPr>
          <p:cNvPr id="3" name="Imagen 2">
            <a:extLst>
              <a:ext uri="{FF2B5EF4-FFF2-40B4-BE49-F238E27FC236}">
                <a16:creationId xmlns:a16="http://schemas.microsoft.com/office/drawing/2014/main" id="{16E073A3-914D-F96A-8219-B1221E737044}"/>
              </a:ext>
            </a:extLst>
          </p:cNvPr>
          <p:cNvPicPr>
            <a:picLocks noChangeAspect="1"/>
          </p:cNvPicPr>
          <p:nvPr/>
        </p:nvPicPr>
        <p:blipFill>
          <a:blip r:embed="rId2"/>
          <a:stretch>
            <a:fillRect/>
          </a:stretch>
        </p:blipFill>
        <p:spPr>
          <a:xfrm>
            <a:off x="9805182" y="314888"/>
            <a:ext cx="2254771" cy="1263260"/>
          </a:xfrm>
          <a:prstGeom prst="rect">
            <a:avLst/>
          </a:prstGeom>
        </p:spPr>
      </p:pic>
      <p:pic>
        <p:nvPicPr>
          <p:cNvPr id="6" name="Picture 2" descr="TDAH, ¿Ficción o realidad? | Think Psicologia">
            <a:extLst>
              <a:ext uri="{FF2B5EF4-FFF2-40B4-BE49-F238E27FC236}">
                <a16:creationId xmlns:a16="http://schemas.microsoft.com/office/drawing/2014/main" id="{5C0884B1-5A62-4243-CB7F-32DB3D67FDD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798803" y="3562742"/>
            <a:ext cx="4122861" cy="2716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19639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F8972FF-0B86-0C14-5B2D-B1EBA60E9DC9}"/>
              </a:ext>
            </a:extLst>
          </p:cNvPr>
          <p:cNvSpPr>
            <a:spLocks noGrp="1"/>
          </p:cNvSpPr>
          <p:nvPr>
            <p:ph type="title"/>
          </p:nvPr>
        </p:nvSpPr>
        <p:spPr>
          <a:xfrm>
            <a:off x="4494052" y="356181"/>
            <a:ext cx="9306928" cy="1325563"/>
          </a:xfrm>
        </p:spPr>
        <p:txBody>
          <a:bodyPr>
            <a:normAutofit fontScale="90000"/>
          </a:bodyPr>
          <a:lstStyle/>
          <a:p>
            <a:r>
              <a:rPr lang="es-ES" b="1" dirty="0">
                <a:solidFill>
                  <a:srgbClr val="FF3300"/>
                </a:solidFill>
                <a:latin typeface="Montserrat" panose="00000500000000000000" pitchFamily="2" charset="0"/>
              </a:rPr>
              <a:t>PTI</a:t>
            </a:r>
            <a:br>
              <a:rPr lang="es-ES" b="1" dirty="0">
                <a:solidFill>
                  <a:srgbClr val="FF3300"/>
                </a:solidFill>
                <a:latin typeface="Montserrat" panose="00000500000000000000" pitchFamily="2" charset="0"/>
              </a:rPr>
            </a:br>
            <a:endParaRPr lang="es-ES" dirty="0">
              <a:solidFill>
                <a:srgbClr val="FF3300"/>
              </a:solidFill>
            </a:endParaRPr>
          </a:p>
        </p:txBody>
      </p:sp>
      <p:sp>
        <p:nvSpPr>
          <p:cNvPr id="4" name="CuadroTexto 3">
            <a:extLst>
              <a:ext uri="{FF2B5EF4-FFF2-40B4-BE49-F238E27FC236}">
                <a16:creationId xmlns:a16="http://schemas.microsoft.com/office/drawing/2014/main" id="{EC3F260C-1677-C8DF-5D64-639EB8BB36F2}"/>
              </a:ext>
            </a:extLst>
          </p:cNvPr>
          <p:cNvSpPr txBox="1"/>
          <p:nvPr/>
        </p:nvSpPr>
        <p:spPr>
          <a:xfrm>
            <a:off x="3049172" y="2243185"/>
            <a:ext cx="6098344" cy="2031325"/>
          </a:xfrm>
          <a:prstGeom prst="rect">
            <a:avLst/>
          </a:prstGeom>
          <a:noFill/>
        </p:spPr>
        <p:txBody>
          <a:bodyPr wrap="square">
            <a:spAutoFit/>
          </a:bodyPr>
          <a:lstStyle/>
          <a:p>
            <a:pPr algn="just"/>
            <a:r>
              <a:rPr lang="es-ES" b="0" i="0" dirty="0">
                <a:solidFill>
                  <a:srgbClr val="393F40"/>
                </a:solidFill>
                <a:effectLst/>
                <a:latin typeface="Montserrat" panose="00000500000000000000" pitchFamily="2" charset="0"/>
              </a:rPr>
              <a:t>Esta es una sigla que se utiliza casi exclusivamente en la Comunidad de Castilla – La Mancha donde están reguladas en la normativa. Es el </a:t>
            </a:r>
            <a:r>
              <a:rPr lang="es-ES" b="1" i="0" dirty="0">
                <a:solidFill>
                  <a:srgbClr val="393F40"/>
                </a:solidFill>
                <a:effectLst/>
                <a:latin typeface="Montserrat" panose="00000500000000000000" pitchFamily="2" charset="0"/>
              </a:rPr>
              <a:t>plan de trabajo individualizado</a:t>
            </a:r>
            <a:r>
              <a:rPr lang="es-ES" b="0" i="0" dirty="0">
                <a:solidFill>
                  <a:srgbClr val="393F40"/>
                </a:solidFill>
                <a:effectLst/>
                <a:latin typeface="Montserrat" panose="00000500000000000000" pitchFamily="2" charset="0"/>
              </a:rPr>
              <a:t>, que se diseña para diferente tipo de alumnado, entre otros los ACNEAE. Es similar a las ACI, pero con algunas diferencias que expliqué en otro artículo.</a:t>
            </a:r>
          </a:p>
        </p:txBody>
      </p:sp>
      <p:sp>
        <p:nvSpPr>
          <p:cNvPr id="5" name="CuadroTexto 4">
            <a:extLst>
              <a:ext uri="{FF2B5EF4-FFF2-40B4-BE49-F238E27FC236}">
                <a16:creationId xmlns:a16="http://schemas.microsoft.com/office/drawing/2014/main" id="{B1A620CA-0A17-3023-C975-56289966B29E}"/>
              </a:ext>
            </a:extLst>
          </p:cNvPr>
          <p:cNvSpPr txBox="1"/>
          <p:nvPr/>
        </p:nvSpPr>
        <p:spPr>
          <a:xfrm>
            <a:off x="7212450" y="5883226"/>
            <a:ext cx="4284225" cy="677108"/>
          </a:xfrm>
          <a:prstGeom prst="rect">
            <a:avLst/>
          </a:prstGeom>
          <a:noFill/>
        </p:spPr>
        <p:txBody>
          <a:bodyPr wrap="square">
            <a:spAutoFit/>
          </a:bodyPr>
          <a:lstStyle/>
          <a:p>
            <a:pPr algn="just"/>
            <a:endParaRPr lang="es-ES" i="0" dirty="0">
              <a:solidFill>
                <a:srgbClr val="393F40"/>
              </a:solidFill>
              <a:effectLst/>
              <a:latin typeface="Montserrat" panose="00000500000000000000" pitchFamily="2" charset="0"/>
            </a:endParaRPr>
          </a:p>
          <a:p>
            <a:pPr algn="just"/>
            <a:r>
              <a:rPr lang="es-ES" sz="2000" b="1" i="0" dirty="0">
                <a:solidFill>
                  <a:srgbClr val="FF9900"/>
                </a:solidFill>
                <a:effectLst/>
                <a:latin typeface="Montserrat" panose="00000500000000000000" pitchFamily="2" charset="0"/>
              </a:rPr>
              <a:t>Beatriz Fernández González</a:t>
            </a:r>
          </a:p>
        </p:txBody>
      </p:sp>
      <p:pic>
        <p:nvPicPr>
          <p:cNvPr id="3" name="Imagen 2">
            <a:extLst>
              <a:ext uri="{FF2B5EF4-FFF2-40B4-BE49-F238E27FC236}">
                <a16:creationId xmlns:a16="http://schemas.microsoft.com/office/drawing/2014/main" id="{53664C2D-50EC-A837-0A1C-956653A9E6C5}"/>
              </a:ext>
            </a:extLst>
          </p:cNvPr>
          <p:cNvPicPr>
            <a:picLocks noChangeAspect="1"/>
          </p:cNvPicPr>
          <p:nvPr/>
        </p:nvPicPr>
        <p:blipFill>
          <a:blip r:embed="rId2"/>
          <a:stretch>
            <a:fillRect/>
          </a:stretch>
        </p:blipFill>
        <p:spPr>
          <a:xfrm>
            <a:off x="9805182" y="314888"/>
            <a:ext cx="2254771" cy="1263260"/>
          </a:xfrm>
          <a:prstGeom prst="rect">
            <a:avLst/>
          </a:prstGeom>
        </p:spPr>
      </p:pic>
      <p:pic>
        <p:nvPicPr>
          <p:cNvPr id="6" name="Picture 2" descr="TDAH, ¿Ficción o realidad? | Think Psicologia">
            <a:extLst>
              <a:ext uri="{FF2B5EF4-FFF2-40B4-BE49-F238E27FC236}">
                <a16:creationId xmlns:a16="http://schemas.microsoft.com/office/drawing/2014/main" id="{E2B5EC94-28A7-7CE5-E2DD-205131AE370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809706" y="3648342"/>
            <a:ext cx="4122861" cy="2716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61206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847656-05F1-923D-733A-145755E5036B}"/>
              </a:ext>
            </a:extLst>
          </p:cNvPr>
          <p:cNvSpPr>
            <a:spLocks noGrp="1"/>
          </p:cNvSpPr>
          <p:nvPr>
            <p:ph type="title"/>
          </p:nvPr>
        </p:nvSpPr>
        <p:spPr>
          <a:xfrm>
            <a:off x="1289414" y="579020"/>
            <a:ext cx="9306928" cy="1325563"/>
          </a:xfrm>
        </p:spPr>
        <p:txBody>
          <a:bodyPr>
            <a:normAutofit fontScale="90000"/>
          </a:bodyPr>
          <a:lstStyle/>
          <a:p>
            <a:pPr algn="ctr"/>
            <a:r>
              <a:rPr lang="es-ES" b="1" dirty="0">
                <a:solidFill>
                  <a:srgbClr val="FF3300"/>
                </a:solidFill>
                <a:latin typeface="Montserrat" panose="00000500000000000000" pitchFamily="2" charset="0"/>
              </a:rPr>
              <a:t>TDAH</a:t>
            </a:r>
            <a:br>
              <a:rPr lang="es-ES" b="1" dirty="0">
                <a:solidFill>
                  <a:srgbClr val="FF3300"/>
                </a:solidFill>
                <a:latin typeface="Montserrat" panose="00000500000000000000" pitchFamily="2" charset="0"/>
              </a:rPr>
            </a:br>
            <a:endParaRPr lang="es-ES" dirty="0">
              <a:solidFill>
                <a:srgbClr val="FF3300"/>
              </a:solidFill>
            </a:endParaRPr>
          </a:p>
        </p:txBody>
      </p:sp>
      <p:sp>
        <p:nvSpPr>
          <p:cNvPr id="4" name="CuadroTexto 3">
            <a:extLst>
              <a:ext uri="{FF2B5EF4-FFF2-40B4-BE49-F238E27FC236}">
                <a16:creationId xmlns:a16="http://schemas.microsoft.com/office/drawing/2014/main" id="{D2DF067A-BD70-E3F4-BB58-00588EBF41C6}"/>
              </a:ext>
            </a:extLst>
          </p:cNvPr>
          <p:cNvSpPr txBox="1"/>
          <p:nvPr/>
        </p:nvSpPr>
        <p:spPr>
          <a:xfrm>
            <a:off x="3049172" y="2520184"/>
            <a:ext cx="6098344" cy="1477328"/>
          </a:xfrm>
          <a:prstGeom prst="rect">
            <a:avLst/>
          </a:prstGeom>
          <a:noFill/>
        </p:spPr>
        <p:txBody>
          <a:bodyPr wrap="square">
            <a:spAutoFit/>
          </a:bodyPr>
          <a:lstStyle/>
          <a:p>
            <a:pPr algn="just"/>
            <a:r>
              <a:rPr lang="es-ES" b="0" i="0" dirty="0">
                <a:solidFill>
                  <a:srgbClr val="393F40"/>
                </a:solidFill>
                <a:effectLst/>
                <a:latin typeface="Montserrat" panose="00000500000000000000" pitchFamily="2" charset="0"/>
              </a:rPr>
              <a:t>Afortunadamente esta es una de las siglas de Educación Primaria que ha conseguido ser conocida… y reconocida. Corresponden al </a:t>
            </a:r>
            <a:r>
              <a:rPr lang="es-ES" b="1" i="0" dirty="0">
                <a:solidFill>
                  <a:srgbClr val="393F40"/>
                </a:solidFill>
                <a:effectLst/>
                <a:latin typeface="Montserrat" panose="00000500000000000000" pitchFamily="2" charset="0"/>
              </a:rPr>
              <a:t>Trastorno por Déficit de Atención con Hiperactividad</a:t>
            </a:r>
            <a:r>
              <a:rPr lang="es-ES" b="0" i="0" dirty="0">
                <a:solidFill>
                  <a:srgbClr val="393F40"/>
                </a:solidFill>
                <a:effectLst/>
                <a:latin typeface="Montserrat" panose="00000500000000000000" pitchFamily="2" charset="0"/>
              </a:rPr>
              <a:t>.</a:t>
            </a:r>
          </a:p>
        </p:txBody>
      </p:sp>
      <p:pic>
        <p:nvPicPr>
          <p:cNvPr id="3" name="Imagen 2">
            <a:extLst>
              <a:ext uri="{FF2B5EF4-FFF2-40B4-BE49-F238E27FC236}">
                <a16:creationId xmlns:a16="http://schemas.microsoft.com/office/drawing/2014/main" id="{6BA2A69E-36AB-D1C9-7F38-731303E51D00}"/>
              </a:ext>
            </a:extLst>
          </p:cNvPr>
          <p:cNvPicPr>
            <a:picLocks noChangeAspect="1"/>
          </p:cNvPicPr>
          <p:nvPr/>
        </p:nvPicPr>
        <p:blipFill>
          <a:blip r:embed="rId2"/>
          <a:stretch>
            <a:fillRect/>
          </a:stretch>
        </p:blipFill>
        <p:spPr>
          <a:xfrm>
            <a:off x="9805182" y="314888"/>
            <a:ext cx="2254771" cy="1263260"/>
          </a:xfrm>
          <a:prstGeom prst="rect">
            <a:avLst/>
          </a:prstGeom>
        </p:spPr>
      </p:pic>
      <p:pic>
        <p:nvPicPr>
          <p:cNvPr id="5" name="Picture 2" descr="TDAH, ¿Ficción o realidad? | Think Psicologia">
            <a:extLst>
              <a:ext uri="{FF2B5EF4-FFF2-40B4-BE49-F238E27FC236}">
                <a16:creationId xmlns:a16="http://schemas.microsoft.com/office/drawing/2014/main" id="{3F4B898F-4F68-07A5-9FAD-93A970D8EC6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612417" y="3997512"/>
            <a:ext cx="4122861" cy="2716238"/>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Entendiendo el TDAH – para familias – psicologaencarnicabrera.com">
            <a:extLst>
              <a:ext uri="{FF2B5EF4-FFF2-40B4-BE49-F238E27FC236}">
                <a16:creationId xmlns:a16="http://schemas.microsoft.com/office/drawing/2014/main" id="{015DAE9D-0CB6-674C-085E-8C1D129980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44" y="3200112"/>
            <a:ext cx="3042285" cy="1710522"/>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1-DICCIONARIO HATTIE: TDAH (-0'90)">
            <a:extLst>
              <a:ext uri="{FF2B5EF4-FFF2-40B4-BE49-F238E27FC236}">
                <a16:creationId xmlns:a16="http://schemas.microsoft.com/office/drawing/2014/main" id="{3E3F7303-32B6-D852-63EF-AF73E690DB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27666" y="620406"/>
            <a:ext cx="2436055" cy="1827041"/>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Alumnado con TDAH | Victoria Eugenia Cuerda Ortiz | EducaMadrid">
            <a:extLst>
              <a:ext uri="{FF2B5EF4-FFF2-40B4-BE49-F238E27FC236}">
                <a16:creationId xmlns:a16="http://schemas.microsoft.com/office/drawing/2014/main" id="{DFB43EA2-E065-6478-42CA-A9F8237F68E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81731" y="1380422"/>
            <a:ext cx="5503692" cy="1048322"/>
          </a:xfrm>
          <a:prstGeom prst="rect">
            <a:avLst/>
          </a:prstGeom>
          <a:noFill/>
          <a:extLst>
            <a:ext uri="{909E8E84-426E-40DD-AFC4-6F175D3DCCD1}">
              <a14:hiddenFill xmlns:a14="http://schemas.microsoft.com/office/drawing/2010/main">
                <a:solidFill>
                  <a:srgbClr val="FFFFFF"/>
                </a:solidFill>
              </a14:hiddenFill>
            </a:ext>
          </a:extLst>
        </p:spPr>
      </p:pic>
      <p:pic>
        <p:nvPicPr>
          <p:cNvPr id="21518" name="Picture 14" descr="Adhd Tdah Pegatina">
            <a:extLst>
              <a:ext uri="{FF2B5EF4-FFF2-40B4-BE49-F238E27FC236}">
                <a16:creationId xmlns:a16="http://schemas.microsoft.com/office/drawing/2014/main" id="{69038F81-C9F6-9701-242F-5811B059310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47516" y="1959788"/>
            <a:ext cx="3205908" cy="3205908"/>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a:extLst>
              <a:ext uri="{FF2B5EF4-FFF2-40B4-BE49-F238E27FC236}">
                <a16:creationId xmlns:a16="http://schemas.microsoft.com/office/drawing/2014/main" id="{03DCE77D-48FE-FD09-0771-B8D66A96E71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48160" y="4016215"/>
            <a:ext cx="3066464" cy="1928594"/>
          </a:xfrm>
          <a:prstGeom prst="rect">
            <a:avLst/>
          </a:prstGeom>
        </p:spPr>
      </p:pic>
      <p:sp>
        <p:nvSpPr>
          <p:cNvPr id="7" name="CuadroTexto 6">
            <a:extLst>
              <a:ext uri="{FF2B5EF4-FFF2-40B4-BE49-F238E27FC236}">
                <a16:creationId xmlns:a16="http://schemas.microsoft.com/office/drawing/2014/main" id="{57484928-0191-8153-5C32-8A2A23F0C099}"/>
              </a:ext>
            </a:extLst>
          </p:cNvPr>
          <p:cNvSpPr txBox="1"/>
          <p:nvPr/>
        </p:nvSpPr>
        <p:spPr>
          <a:xfrm>
            <a:off x="7409751" y="6385946"/>
            <a:ext cx="6189784" cy="369332"/>
          </a:xfrm>
          <a:prstGeom prst="rect">
            <a:avLst/>
          </a:prstGeom>
          <a:noFill/>
        </p:spPr>
        <p:txBody>
          <a:bodyPr wrap="square">
            <a:spAutoFit/>
          </a:bodyPr>
          <a:lstStyle/>
          <a:p>
            <a:pPr algn="just"/>
            <a:r>
              <a:rPr lang="es-ES" sz="1800" b="1" i="0" dirty="0">
                <a:solidFill>
                  <a:srgbClr val="FF9900"/>
                </a:solidFill>
                <a:effectLst/>
                <a:latin typeface="Montserrat" panose="00000500000000000000" pitchFamily="2" charset="0"/>
              </a:rPr>
              <a:t>Beatriz Fernández González</a:t>
            </a:r>
          </a:p>
        </p:txBody>
      </p:sp>
    </p:spTree>
    <p:extLst>
      <p:ext uri="{BB962C8B-B14F-4D97-AF65-F5344CB8AC3E}">
        <p14:creationId xmlns:p14="http://schemas.microsoft.com/office/powerpoint/2010/main" val="3917270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338DFB-79C1-DF6E-386F-07B14A85D1BF}"/>
              </a:ext>
            </a:extLst>
          </p:cNvPr>
          <p:cNvSpPr>
            <a:spLocks noGrp="1"/>
          </p:cNvSpPr>
          <p:nvPr>
            <p:ph type="title"/>
          </p:nvPr>
        </p:nvSpPr>
        <p:spPr>
          <a:xfrm>
            <a:off x="951790" y="368005"/>
            <a:ext cx="9306928" cy="1325563"/>
          </a:xfrm>
        </p:spPr>
        <p:txBody>
          <a:bodyPr>
            <a:normAutofit fontScale="90000"/>
          </a:bodyPr>
          <a:lstStyle/>
          <a:p>
            <a:pPr algn="ctr"/>
            <a:r>
              <a:rPr lang="es-ES" b="1" dirty="0">
                <a:solidFill>
                  <a:srgbClr val="FF3300"/>
                </a:solidFill>
                <a:latin typeface="Montserrat" panose="00000500000000000000" pitchFamily="2" charset="0"/>
              </a:rPr>
              <a:t>TEL</a:t>
            </a:r>
            <a:br>
              <a:rPr lang="es-ES" b="1" dirty="0">
                <a:solidFill>
                  <a:srgbClr val="FF0000"/>
                </a:solidFill>
                <a:latin typeface="Montserrat" panose="00000500000000000000" pitchFamily="2" charset="0"/>
              </a:rPr>
            </a:br>
            <a:endParaRPr lang="es-ES" dirty="0">
              <a:solidFill>
                <a:srgbClr val="FF0000"/>
              </a:solidFill>
            </a:endParaRPr>
          </a:p>
        </p:txBody>
      </p:sp>
      <p:sp>
        <p:nvSpPr>
          <p:cNvPr id="4" name="CuadroTexto 3">
            <a:extLst>
              <a:ext uri="{FF2B5EF4-FFF2-40B4-BE49-F238E27FC236}">
                <a16:creationId xmlns:a16="http://schemas.microsoft.com/office/drawing/2014/main" id="{81427E25-4330-AD88-CEBD-0CC9DB60395F}"/>
              </a:ext>
            </a:extLst>
          </p:cNvPr>
          <p:cNvSpPr txBox="1"/>
          <p:nvPr/>
        </p:nvSpPr>
        <p:spPr>
          <a:xfrm>
            <a:off x="3049172" y="2520184"/>
            <a:ext cx="6098344" cy="1477328"/>
          </a:xfrm>
          <a:prstGeom prst="rect">
            <a:avLst/>
          </a:prstGeom>
          <a:noFill/>
        </p:spPr>
        <p:txBody>
          <a:bodyPr wrap="square">
            <a:spAutoFit/>
          </a:bodyPr>
          <a:lstStyle/>
          <a:p>
            <a:pPr algn="just"/>
            <a:r>
              <a:rPr lang="es-ES" b="0" i="0" dirty="0">
                <a:solidFill>
                  <a:srgbClr val="393F40"/>
                </a:solidFill>
                <a:effectLst/>
                <a:latin typeface="Montserrat" panose="00000500000000000000" pitchFamily="2" charset="0"/>
              </a:rPr>
              <a:t>El TEL es el </a:t>
            </a:r>
            <a:r>
              <a:rPr lang="es-ES" b="1" i="0" dirty="0">
                <a:solidFill>
                  <a:srgbClr val="393F40"/>
                </a:solidFill>
                <a:effectLst/>
                <a:latin typeface="Montserrat" panose="00000500000000000000" pitchFamily="2" charset="0"/>
              </a:rPr>
              <a:t>Trastorno Específico del Lenguaje</a:t>
            </a:r>
            <a:r>
              <a:rPr lang="es-ES" b="0" i="0" dirty="0">
                <a:solidFill>
                  <a:srgbClr val="393F40"/>
                </a:solidFill>
                <a:effectLst/>
                <a:latin typeface="Montserrat" panose="00000500000000000000" pitchFamily="2" charset="0"/>
              </a:rPr>
              <a:t>, que recibe otras denominaciones diagnósticas como </a:t>
            </a:r>
            <a:r>
              <a:rPr lang="es-ES" b="0" i="1" dirty="0">
                <a:solidFill>
                  <a:srgbClr val="393F40"/>
                </a:solidFill>
                <a:effectLst/>
                <a:latin typeface="Montserrat" panose="00000500000000000000" pitchFamily="2" charset="0"/>
              </a:rPr>
              <a:t>disfasia</a:t>
            </a:r>
            <a:r>
              <a:rPr lang="es-ES" b="0" i="0" dirty="0">
                <a:solidFill>
                  <a:srgbClr val="393F40"/>
                </a:solidFill>
                <a:effectLst/>
                <a:latin typeface="Montserrat" panose="00000500000000000000" pitchFamily="2" charset="0"/>
              </a:rPr>
              <a:t> o en el último manual de diagnóstico y estadístico de los trastornos mentales, se le denomina </a:t>
            </a:r>
            <a:r>
              <a:rPr lang="es-ES" b="0" i="1" dirty="0">
                <a:solidFill>
                  <a:srgbClr val="393F40"/>
                </a:solidFill>
                <a:effectLst/>
                <a:latin typeface="Montserrat" panose="00000500000000000000" pitchFamily="2" charset="0"/>
              </a:rPr>
              <a:t>trastorno del lenguaje</a:t>
            </a:r>
            <a:r>
              <a:rPr lang="es-ES" b="0" i="0" dirty="0">
                <a:solidFill>
                  <a:srgbClr val="393F40"/>
                </a:solidFill>
                <a:effectLst/>
                <a:latin typeface="Montserrat" panose="00000500000000000000" pitchFamily="2" charset="0"/>
              </a:rPr>
              <a:t>.</a:t>
            </a:r>
          </a:p>
        </p:txBody>
      </p:sp>
      <p:sp>
        <p:nvSpPr>
          <p:cNvPr id="5" name="CuadroTexto 4">
            <a:extLst>
              <a:ext uri="{FF2B5EF4-FFF2-40B4-BE49-F238E27FC236}">
                <a16:creationId xmlns:a16="http://schemas.microsoft.com/office/drawing/2014/main" id="{6CBECE2E-6B80-3756-632F-E90634A3BAD3}"/>
              </a:ext>
            </a:extLst>
          </p:cNvPr>
          <p:cNvSpPr txBox="1"/>
          <p:nvPr/>
        </p:nvSpPr>
        <p:spPr>
          <a:xfrm>
            <a:off x="7274117" y="5812887"/>
            <a:ext cx="4284225" cy="677108"/>
          </a:xfrm>
          <a:prstGeom prst="rect">
            <a:avLst/>
          </a:prstGeom>
          <a:noFill/>
        </p:spPr>
        <p:txBody>
          <a:bodyPr wrap="square">
            <a:spAutoFit/>
          </a:bodyPr>
          <a:lstStyle/>
          <a:p>
            <a:pPr algn="just"/>
            <a:endParaRPr lang="es-ES" i="0" dirty="0">
              <a:solidFill>
                <a:srgbClr val="393F40"/>
              </a:solidFill>
              <a:effectLst/>
              <a:latin typeface="Montserrat" panose="00000500000000000000" pitchFamily="2" charset="0"/>
            </a:endParaRPr>
          </a:p>
          <a:p>
            <a:pPr algn="just"/>
            <a:r>
              <a:rPr lang="es-ES" sz="2000" b="1" i="0" dirty="0">
                <a:solidFill>
                  <a:srgbClr val="FF9900"/>
                </a:solidFill>
                <a:effectLst/>
                <a:latin typeface="Montserrat" panose="00000500000000000000" pitchFamily="2" charset="0"/>
              </a:rPr>
              <a:t>Beatriz Fernández González</a:t>
            </a:r>
          </a:p>
        </p:txBody>
      </p:sp>
      <p:pic>
        <p:nvPicPr>
          <p:cNvPr id="3" name="Imagen 2">
            <a:extLst>
              <a:ext uri="{FF2B5EF4-FFF2-40B4-BE49-F238E27FC236}">
                <a16:creationId xmlns:a16="http://schemas.microsoft.com/office/drawing/2014/main" id="{15D8533F-D599-73C4-F15D-B83C21D692C7}"/>
              </a:ext>
            </a:extLst>
          </p:cNvPr>
          <p:cNvPicPr>
            <a:picLocks noChangeAspect="1"/>
          </p:cNvPicPr>
          <p:nvPr/>
        </p:nvPicPr>
        <p:blipFill>
          <a:blip r:embed="rId2"/>
          <a:stretch>
            <a:fillRect/>
          </a:stretch>
        </p:blipFill>
        <p:spPr>
          <a:xfrm>
            <a:off x="9805182" y="314888"/>
            <a:ext cx="2254771" cy="1263260"/>
          </a:xfrm>
          <a:prstGeom prst="rect">
            <a:avLst/>
          </a:prstGeom>
        </p:spPr>
      </p:pic>
      <p:pic>
        <p:nvPicPr>
          <p:cNvPr id="6" name="Picture 2" descr="TDAH, ¿Ficción o realidad? | Think Psicologia">
            <a:extLst>
              <a:ext uri="{FF2B5EF4-FFF2-40B4-BE49-F238E27FC236}">
                <a16:creationId xmlns:a16="http://schemas.microsoft.com/office/drawing/2014/main" id="{A5B6C0C9-13FD-2D08-28D9-B5F6D2E26A8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135857" y="3773757"/>
            <a:ext cx="4122861" cy="2716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31044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674DF2-EB19-71A4-7179-DD4B09B0DC20}"/>
              </a:ext>
            </a:extLst>
          </p:cNvPr>
          <p:cNvSpPr>
            <a:spLocks noGrp="1"/>
          </p:cNvSpPr>
          <p:nvPr>
            <p:ph type="title"/>
          </p:nvPr>
        </p:nvSpPr>
        <p:spPr>
          <a:xfrm>
            <a:off x="1233144" y="779123"/>
            <a:ext cx="9306928" cy="1325563"/>
          </a:xfrm>
        </p:spPr>
        <p:txBody>
          <a:bodyPr>
            <a:normAutofit fontScale="90000"/>
          </a:bodyPr>
          <a:lstStyle/>
          <a:p>
            <a:pPr algn="ctr"/>
            <a:r>
              <a:rPr lang="es-ES" b="1" dirty="0">
                <a:solidFill>
                  <a:srgbClr val="FF3300"/>
                </a:solidFill>
                <a:latin typeface="Montserrat" panose="00000500000000000000" pitchFamily="2" charset="0"/>
              </a:rPr>
              <a:t>USMIJ</a:t>
            </a:r>
            <a:br>
              <a:rPr lang="es-ES" b="1" dirty="0">
                <a:solidFill>
                  <a:srgbClr val="FF0000"/>
                </a:solidFill>
                <a:latin typeface="Montserrat" panose="00000500000000000000" pitchFamily="2" charset="0"/>
              </a:rPr>
            </a:br>
            <a:endParaRPr lang="es-ES" dirty="0">
              <a:solidFill>
                <a:srgbClr val="FF0000"/>
              </a:solidFill>
            </a:endParaRPr>
          </a:p>
        </p:txBody>
      </p:sp>
      <p:sp>
        <p:nvSpPr>
          <p:cNvPr id="4" name="CuadroTexto 3">
            <a:extLst>
              <a:ext uri="{FF2B5EF4-FFF2-40B4-BE49-F238E27FC236}">
                <a16:creationId xmlns:a16="http://schemas.microsoft.com/office/drawing/2014/main" id="{470B0F50-E6CC-6FDF-DA61-CBABF2E7F3E1}"/>
              </a:ext>
            </a:extLst>
          </p:cNvPr>
          <p:cNvSpPr txBox="1"/>
          <p:nvPr/>
        </p:nvSpPr>
        <p:spPr>
          <a:xfrm>
            <a:off x="3049172" y="2104686"/>
            <a:ext cx="6098344" cy="2308324"/>
          </a:xfrm>
          <a:prstGeom prst="rect">
            <a:avLst/>
          </a:prstGeom>
          <a:noFill/>
        </p:spPr>
        <p:txBody>
          <a:bodyPr wrap="square">
            <a:spAutoFit/>
          </a:bodyPr>
          <a:lstStyle/>
          <a:p>
            <a:pPr algn="just"/>
            <a:r>
              <a:rPr lang="es-ES" b="0" i="0" dirty="0">
                <a:solidFill>
                  <a:srgbClr val="393F40"/>
                </a:solidFill>
                <a:effectLst/>
                <a:latin typeface="Montserrat" panose="00000500000000000000" pitchFamily="2" charset="0"/>
              </a:rPr>
              <a:t>No es una sigla propiamente educativa o escolar, pero también se usa en ocasiones en este contexto y he querido incluirla por su relevancia. Son las </a:t>
            </a:r>
            <a:r>
              <a:rPr lang="es-ES" b="1" i="0" dirty="0">
                <a:solidFill>
                  <a:srgbClr val="393F40"/>
                </a:solidFill>
                <a:effectLst/>
                <a:latin typeface="Montserrat" panose="00000500000000000000" pitchFamily="2" charset="0"/>
              </a:rPr>
              <a:t>Unidades de Salud Mental Infanto Juvenil</a:t>
            </a:r>
            <a:r>
              <a:rPr lang="es-ES" b="0" i="0" dirty="0">
                <a:solidFill>
                  <a:srgbClr val="393F40"/>
                </a:solidFill>
                <a:effectLst/>
                <a:latin typeface="Montserrat" panose="00000500000000000000" pitchFamily="2" charset="0"/>
              </a:rPr>
              <a:t>. Pertenecen al ámbito sanitario y son los servicios que atienden a los niños y adolescentes que presentan o pueden presentan alguno de los trastornos que se manifiestan en la infancia.</a:t>
            </a:r>
          </a:p>
        </p:txBody>
      </p:sp>
      <p:sp>
        <p:nvSpPr>
          <p:cNvPr id="5" name="CuadroTexto 4">
            <a:extLst>
              <a:ext uri="{FF2B5EF4-FFF2-40B4-BE49-F238E27FC236}">
                <a16:creationId xmlns:a16="http://schemas.microsoft.com/office/drawing/2014/main" id="{5E427CF4-FA68-D8E4-4396-EA9E50FCF01F}"/>
              </a:ext>
            </a:extLst>
          </p:cNvPr>
          <p:cNvSpPr txBox="1"/>
          <p:nvPr/>
        </p:nvSpPr>
        <p:spPr>
          <a:xfrm>
            <a:off x="7260050" y="6078877"/>
            <a:ext cx="4284225" cy="677108"/>
          </a:xfrm>
          <a:prstGeom prst="rect">
            <a:avLst/>
          </a:prstGeom>
          <a:noFill/>
        </p:spPr>
        <p:txBody>
          <a:bodyPr wrap="square">
            <a:spAutoFit/>
          </a:bodyPr>
          <a:lstStyle/>
          <a:p>
            <a:pPr algn="just"/>
            <a:endParaRPr lang="es-ES" i="0" dirty="0">
              <a:solidFill>
                <a:srgbClr val="393F40"/>
              </a:solidFill>
              <a:effectLst/>
              <a:latin typeface="Montserrat" panose="00000500000000000000" pitchFamily="2" charset="0"/>
            </a:endParaRPr>
          </a:p>
          <a:p>
            <a:pPr algn="just"/>
            <a:r>
              <a:rPr lang="es-ES" sz="2000" b="1" i="0" dirty="0">
                <a:solidFill>
                  <a:srgbClr val="FF9900"/>
                </a:solidFill>
                <a:effectLst/>
                <a:latin typeface="Montserrat" panose="00000500000000000000" pitchFamily="2" charset="0"/>
              </a:rPr>
              <a:t>Beatriz Fernández González</a:t>
            </a:r>
          </a:p>
        </p:txBody>
      </p:sp>
      <p:pic>
        <p:nvPicPr>
          <p:cNvPr id="3" name="Imagen 2">
            <a:extLst>
              <a:ext uri="{FF2B5EF4-FFF2-40B4-BE49-F238E27FC236}">
                <a16:creationId xmlns:a16="http://schemas.microsoft.com/office/drawing/2014/main" id="{9C8486C6-B934-6E66-3C3A-507FA5A655F4}"/>
              </a:ext>
            </a:extLst>
          </p:cNvPr>
          <p:cNvPicPr>
            <a:picLocks noChangeAspect="1"/>
          </p:cNvPicPr>
          <p:nvPr/>
        </p:nvPicPr>
        <p:blipFill>
          <a:blip r:embed="rId2"/>
          <a:stretch>
            <a:fillRect/>
          </a:stretch>
        </p:blipFill>
        <p:spPr>
          <a:xfrm>
            <a:off x="9805182" y="314888"/>
            <a:ext cx="2254771" cy="1263260"/>
          </a:xfrm>
          <a:prstGeom prst="rect">
            <a:avLst/>
          </a:prstGeom>
        </p:spPr>
      </p:pic>
      <p:pic>
        <p:nvPicPr>
          <p:cNvPr id="6" name="Picture 2" descr="TDAH, ¿Ficción o realidad? | Think Psicologia">
            <a:extLst>
              <a:ext uri="{FF2B5EF4-FFF2-40B4-BE49-F238E27FC236}">
                <a16:creationId xmlns:a16="http://schemas.microsoft.com/office/drawing/2014/main" id="{81F5D9E7-9B2E-ECAA-CFE5-2AB1ADEB1AD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417211" y="3955309"/>
            <a:ext cx="4122861" cy="2716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23616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FF9900"/>
            </a:gs>
            <a:gs pos="50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86346" y="968000"/>
            <a:ext cx="5821909" cy="1325563"/>
          </a:xfrm>
        </p:spPr>
        <p:txBody>
          <a:bodyPr>
            <a:noAutofit/>
          </a:bodyPr>
          <a:lstStyle/>
          <a:p>
            <a:pPr algn="ctr"/>
            <a:r>
              <a:rPr lang="es-ES" sz="6000" b="1" dirty="0">
                <a:solidFill>
                  <a:srgbClr val="FF3300"/>
                </a:solidFill>
                <a:latin typeface="Montserrat" panose="00000500000000000000" pitchFamily="2" charset="0"/>
              </a:rPr>
              <a:t>ACNEE</a:t>
            </a:r>
            <a:br>
              <a:rPr lang="es-ES" sz="6000" b="1" dirty="0">
                <a:solidFill>
                  <a:srgbClr val="393F40"/>
                </a:solidFill>
                <a:latin typeface="Montserrat" panose="00000500000000000000" pitchFamily="2" charset="0"/>
              </a:rPr>
            </a:br>
            <a:endParaRPr lang="en-US" sz="6000" dirty="0"/>
          </a:p>
        </p:txBody>
      </p:sp>
      <p:sp>
        <p:nvSpPr>
          <p:cNvPr id="3" name="Text Placeholder 2"/>
          <p:cNvSpPr>
            <a:spLocks noGrp="1"/>
          </p:cNvSpPr>
          <p:nvPr>
            <p:ph type="body" sz="quarter" idx="14"/>
          </p:nvPr>
        </p:nvSpPr>
        <p:spPr>
          <a:xfrm>
            <a:off x="1343233" y="2050599"/>
            <a:ext cx="8659590" cy="2513839"/>
          </a:xfrm>
          <a:gradFill>
            <a:gsLst>
              <a:gs pos="0">
                <a:srgbClr val="FF9900"/>
              </a:gs>
              <a:gs pos="47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pPr algn="just"/>
            <a:r>
              <a:rPr lang="es-ES" sz="2600" b="0" i="0" dirty="0">
                <a:solidFill>
                  <a:srgbClr val="393F40"/>
                </a:solidFill>
                <a:effectLst/>
                <a:latin typeface="Montserrat" panose="00000500000000000000" pitchFamily="2" charset="0"/>
              </a:rPr>
              <a:t>Se trata de </a:t>
            </a:r>
            <a:r>
              <a:rPr lang="es-ES" sz="2600" b="1" i="0" dirty="0">
                <a:solidFill>
                  <a:srgbClr val="393F40"/>
                </a:solidFill>
                <a:effectLst/>
                <a:latin typeface="Montserrat" panose="00000500000000000000" pitchFamily="2" charset="0"/>
              </a:rPr>
              <a:t>alumnado con necesidades educativas especiales</a:t>
            </a:r>
            <a:r>
              <a:rPr lang="es-ES" sz="2600" b="0" i="0" dirty="0">
                <a:solidFill>
                  <a:srgbClr val="393F40"/>
                </a:solidFill>
                <a:effectLst/>
                <a:latin typeface="Montserrat" panose="00000500000000000000" pitchFamily="2" charset="0"/>
              </a:rPr>
              <a:t>, que la ley educativa los define como aquel alumnado que requiere una respuesta educativa diferente a la ordinaria por presentar discapacidad o trastorno grave de la conducta.</a:t>
            </a:r>
          </a:p>
          <a:p>
            <a:endParaRPr lang="en-US" dirty="0"/>
          </a:p>
        </p:txBody>
      </p:sp>
      <p:sp>
        <p:nvSpPr>
          <p:cNvPr id="4" name="CuadroTexto 3">
            <a:extLst>
              <a:ext uri="{FF2B5EF4-FFF2-40B4-BE49-F238E27FC236}">
                <a16:creationId xmlns:a16="http://schemas.microsoft.com/office/drawing/2014/main" id="{1FEFCEAB-6150-6251-36DF-6F33BDAB4DA3}"/>
              </a:ext>
            </a:extLst>
          </p:cNvPr>
          <p:cNvSpPr txBox="1"/>
          <p:nvPr/>
        </p:nvSpPr>
        <p:spPr>
          <a:xfrm>
            <a:off x="7584983" y="5890000"/>
            <a:ext cx="4284225" cy="677108"/>
          </a:xfrm>
          <a:prstGeom prst="rect">
            <a:avLst/>
          </a:prstGeom>
          <a:noFill/>
        </p:spPr>
        <p:txBody>
          <a:bodyPr wrap="square">
            <a:spAutoFit/>
          </a:bodyPr>
          <a:lstStyle/>
          <a:p>
            <a:pPr algn="just"/>
            <a:endParaRPr lang="es-ES" b="1" i="0" dirty="0">
              <a:solidFill>
                <a:srgbClr val="393F40"/>
              </a:solidFill>
              <a:effectLst/>
              <a:latin typeface="Montserrat" panose="00000500000000000000" pitchFamily="2" charset="0"/>
            </a:endParaRPr>
          </a:p>
          <a:p>
            <a:pPr algn="just"/>
            <a:r>
              <a:rPr lang="es-ES" sz="2000" b="1" i="0" dirty="0">
                <a:solidFill>
                  <a:srgbClr val="FF9900"/>
                </a:solidFill>
                <a:effectLst/>
                <a:latin typeface="Montserrat" panose="00000500000000000000" pitchFamily="2" charset="0"/>
              </a:rPr>
              <a:t>Beatriz Fernández González</a:t>
            </a:r>
          </a:p>
        </p:txBody>
      </p:sp>
      <p:pic>
        <p:nvPicPr>
          <p:cNvPr id="6" name="Imagen 5">
            <a:extLst>
              <a:ext uri="{FF2B5EF4-FFF2-40B4-BE49-F238E27FC236}">
                <a16:creationId xmlns:a16="http://schemas.microsoft.com/office/drawing/2014/main" id="{F8DCBE21-C428-F0C1-1DA0-0B27EBE6291C}"/>
              </a:ext>
            </a:extLst>
          </p:cNvPr>
          <p:cNvPicPr>
            <a:picLocks noChangeAspect="1"/>
          </p:cNvPicPr>
          <p:nvPr/>
        </p:nvPicPr>
        <p:blipFill>
          <a:blip r:embed="rId2"/>
          <a:stretch>
            <a:fillRect/>
          </a:stretch>
        </p:blipFill>
        <p:spPr>
          <a:xfrm>
            <a:off x="9002046" y="601807"/>
            <a:ext cx="2254771" cy="1263260"/>
          </a:xfrm>
          <a:prstGeom prst="rect">
            <a:avLst/>
          </a:prstGeom>
        </p:spPr>
      </p:pic>
      <p:pic>
        <p:nvPicPr>
          <p:cNvPr id="5" name="Picture 2" descr="TDAH, ¿Ficción o realidad? | Think Psicologia">
            <a:extLst>
              <a:ext uri="{FF2B5EF4-FFF2-40B4-BE49-F238E27FC236}">
                <a16:creationId xmlns:a16="http://schemas.microsoft.com/office/drawing/2014/main" id="{18A3F0FA-4354-BE26-B3CA-A9CE2B0775E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006570" y="3850870"/>
            <a:ext cx="4122861" cy="2716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83303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367D0DD-EBC2-200D-22C3-260D1875138B}"/>
              </a:ext>
            </a:extLst>
          </p:cNvPr>
          <p:cNvSpPr txBox="1"/>
          <p:nvPr/>
        </p:nvSpPr>
        <p:spPr>
          <a:xfrm>
            <a:off x="3949504" y="2310745"/>
            <a:ext cx="6098344" cy="1856919"/>
          </a:xfrm>
          <a:prstGeom prst="rect">
            <a:avLst/>
          </a:prstGeom>
          <a:noFill/>
        </p:spPr>
        <p:txBody>
          <a:bodyPr wrap="square">
            <a:spAutoFit/>
          </a:bodyPr>
          <a:lstStyle/>
          <a:p>
            <a:pPr rtl="0">
              <a:spcBef>
                <a:spcPts val="0"/>
              </a:spcBef>
              <a:spcAft>
                <a:spcPts val="800"/>
              </a:spcAft>
            </a:pPr>
            <a:r>
              <a:rPr lang="es-ES" sz="1800" b="0" i="0" u="none" strike="noStrike" dirty="0">
                <a:solidFill>
                  <a:srgbClr val="FF9900"/>
                </a:solidFill>
                <a:effectLst/>
                <a:latin typeface="Comic Sans MS" panose="030F0702030302020204" pitchFamily="66" charset="0"/>
              </a:rPr>
              <a:t>SI  UN  NIÑO  NO PUEDE APRENDER  DE LA MANERA EN QUE LE ENSEÑAMOS, QUIZÁ DEBAMOS ENSEÑAR DE LA MANERA EN QUE ÉL APRENDE. ,</a:t>
            </a:r>
            <a:endParaRPr lang="es-ES" b="0" dirty="0">
              <a:solidFill>
                <a:srgbClr val="FF9900"/>
              </a:solidFill>
              <a:effectLst/>
            </a:endParaRPr>
          </a:p>
          <a:p>
            <a:br>
              <a:rPr lang="es-ES" dirty="0"/>
            </a:br>
            <a:endParaRPr lang="es-ES" dirty="0"/>
          </a:p>
        </p:txBody>
      </p:sp>
      <p:sp>
        <p:nvSpPr>
          <p:cNvPr id="4" name="CuadroTexto 3">
            <a:extLst>
              <a:ext uri="{FF2B5EF4-FFF2-40B4-BE49-F238E27FC236}">
                <a16:creationId xmlns:a16="http://schemas.microsoft.com/office/drawing/2014/main" id="{3110103D-AFF4-5FCF-A383-B7702218C3B6}"/>
              </a:ext>
            </a:extLst>
          </p:cNvPr>
          <p:cNvSpPr txBox="1"/>
          <p:nvPr/>
        </p:nvSpPr>
        <p:spPr>
          <a:xfrm>
            <a:off x="6861517" y="6251303"/>
            <a:ext cx="6098344" cy="369332"/>
          </a:xfrm>
          <a:prstGeom prst="rect">
            <a:avLst/>
          </a:prstGeom>
          <a:noFill/>
        </p:spPr>
        <p:txBody>
          <a:bodyPr wrap="square">
            <a:spAutoFit/>
          </a:bodyPr>
          <a:lstStyle/>
          <a:p>
            <a:r>
              <a:rPr lang="es-ES" sz="1800" b="0" i="0" u="none" strike="noStrike" dirty="0">
                <a:solidFill>
                  <a:srgbClr val="FF9900"/>
                </a:solidFill>
                <a:effectLst/>
                <a:latin typeface="Comic Sans MS" panose="030F0702030302020204" pitchFamily="66" charset="0"/>
              </a:rPr>
              <a:t>BEATRIZ FERNÁNDEZ GONZÁLEZ</a:t>
            </a:r>
            <a:endParaRPr lang="es-ES" dirty="0"/>
          </a:p>
        </p:txBody>
      </p:sp>
      <p:pic>
        <p:nvPicPr>
          <p:cNvPr id="5" name="Picture 2" descr="TDAH, ¿Ficción o realidad? | Think Psicologia">
            <a:extLst>
              <a:ext uri="{FF2B5EF4-FFF2-40B4-BE49-F238E27FC236}">
                <a16:creationId xmlns:a16="http://schemas.microsoft.com/office/drawing/2014/main" id="{8E2FBF5F-E69C-E16D-26AF-5769F22D53B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924987" y="3904397"/>
            <a:ext cx="4122861" cy="2716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5697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9900"/>
            </a:gs>
            <a:gs pos="47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42536" y="649084"/>
            <a:ext cx="9306928" cy="1325563"/>
          </a:xfrm>
        </p:spPr>
        <p:txBody>
          <a:bodyPr>
            <a:normAutofit fontScale="90000"/>
          </a:bodyPr>
          <a:lstStyle/>
          <a:p>
            <a:pPr algn="ctr"/>
            <a:r>
              <a:rPr lang="es-ES" sz="5400" b="0" dirty="0">
                <a:solidFill>
                  <a:srgbClr val="FF3300"/>
                </a:solidFill>
                <a:effectLst/>
                <a:latin typeface="Montserrat "/>
              </a:rPr>
              <a:t>Diferencia entre</a:t>
            </a:r>
            <a:br>
              <a:rPr lang="es-ES" sz="5400" b="0" dirty="0">
                <a:solidFill>
                  <a:srgbClr val="FF3300"/>
                </a:solidFill>
                <a:effectLst/>
                <a:latin typeface="Montserrat "/>
              </a:rPr>
            </a:br>
            <a:r>
              <a:rPr lang="es-ES" sz="5400" b="0" dirty="0">
                <a:solidFill>
                  <a:srgbClr val="FF3300"/>
                </a:solidFill>
                <a:effectLst/>
                <a:latin typeface="Montserrat "/>
              </a:rPr>
              <a:t> ACNEAE  y ACNEE</a:t>
            </a:r>
            <a:br>
              <a:rPr lang="es-ES" sz="5400" b="0" dirty="0">
                <a:solidFill>
                  <a:srgbClr val="2C6981"/>
                </a:solidFill>
                <a:effectLst/>
                <a:latin typeface="Montserrat Light" panose="00000400000000000000" pitchFamily="2" charset="0"/>
              </a:rPr>
            </a:br>
            <a:endParaRPr lang="en-US" dirty="0"/>
          </a:p>
        </p:txBody>
      </p:sp>
      <p:sp>
        <p:nvSpPr>
          <p:cNvPr id="4" name="CuadroTexto 3">
            <a:extLst>
              <a:ext uri="{FF2B5EF4-FFF2-40B4-BE49-F238E27FC236}">
                <a16:creationId xmlns:a16="http://schemas.microsoft.com/office/drawing/2014/main" id="{862067B1-F56B-6723-A1DA-D0BE8F609FED}"/>
              </a:ext>
            </a:extLst>
          </p:cNvPr>
          <p:cNvSpPr txBox="1"/>
          <p:nvPr/>
        </p:nvSpPr>
        <p:spPr>
          <a:xfrm>
            <a:off x="1856281" y="1367959"/>
            <a:ext cx="7885043" cy="2554545"/>
          </a:xfrm>
          <a:prstGeom prst="rect">
            <a:avLst/>
          </a:prstGeom>
          <a:noFill/>
        </p:spPr>
        <p:txBody>
          <a:bodyPr wrap="square">
            <a:spAutoFit/>
          </a:bodyPr>
          <a:lstStyle/>
          <a:p>
            <a:endParaRPr lang="es-ES" sz="2000" dirty="0">
              <a:solidFill>
                <a:srgbClr val="999999"/>
              </a:solidFill>
              <a:effectLst/>
              <a:latin typeface="Montserrat Light" panose="00000400000000000000" pitchFamily="2" charset="0"/>
            </a:endParaRPr>
          </a:p>
          <a:p>
            <a:r>
              <a:rPr lang="es-ES" sz="2000" b="0" i="0" dirty="0">
                <a:solidFill>
                  <a:srgbClr val="333333"/>
                </a:solidFill>
                <a:effectLst/>
                <a:latin typeface="Montserrat Light" panose="00000400000000000000" pitchFamily="2" charset="0"/>
              </a:rPr>
              <a:t>La </a:t>
            </a:r>
            <a:r>
              <a:rPr lang="es-ES" sz="2000" b="1" i="0" dirty="0">
                <a:solidFill>
                  <a:srgbClr val="333333"/>
                </a:solidFill>
                <a:effectLst/>
                <a:latin typeface="Montserrat Light" panose="00000400000000000000" pitchFamily="2" charset="0"/>
              </a:rPr>
              <a:t>diferencia entre ACNEAE y ACNEE,</a:t>
            </a:r>
            <a:r>
              <a:rPr lang="es-ES" sz="2000" b="0" i="0" dirty="0">
                <a:solidFill>
                  <a:srgbClr val="333333"/>
                </a:solidFill>
                <a:effectLst/>
                <a:latin typeface="Montserrat Light" panose="00000400000000000000" pitchFamily="2" charset="0"/>
              </a:rPr>
              <a:t> es decir entre </a:t>
            </a:r>
            <a:r>
              <a:rPr lang="es-ES" sz="2000" b="1" i="0" dirty="0">
                <a:solidFill>
                  <a:srgbClr val="333333"/>
                </a:solidFill>
                <a:effectLst/>
                <a:latin typeface="Montserrat Light" panose="00000400000000000000" pitchFamily="2" charset="0"/>
              </a:rPr>
              <a:t>alumnado con necesidad específica de apoyo educativo</a:t>
            </a:r>
            <a:r>
              <a:rPr lang="es-ES" sz="2000" b="0" i="0" dirty="0">
                <a:solidFill>
                  <a:srgbClr val="333333"/>
                </a:solidFill>
                <a:effectLst/>
                <a:latin typeface="Montserrat Light" panose="00000400000000000000" pitchFamily="2" charset="0"/>
              </a:rPr>
              <a:t> (ACNEAE) y </a:t>
            </a:r>
            <a:r>
              <a:rPr lang="es-ES" sz="2000" b="1" i="0" dirty="0">
                <a:solidFill>
                  <a:srgbClr val="333333"/>
                </a:solidFill>
                <a:effectLst/>
                <a:latin typeface="Montserrat Light" panose="00000400000000000000" pitchFamily="2" charset="0"/>
              </a:rPr>
              <a:t>alumnado con necesidades educativas especiales</a:t>
            </a:r>
            <a:r>
              <a:rPr lang="es-ES" sz="2000" b="0" i="0" dirty="0">
                <a:solidFill>
                  <a:srgbClr val="333333"/>
                </a:solidFill>
                <a:effectLst/>
                <a:latin typeface="Montserrat Light" panose="00000400000000000000" pitchFamily="2" charset="0"/>
              </a:rPr>
              <a:t> (ACNEE) es algo que muchos padres, estudiantes, profesores y directivos no tienen claro, a pesar de que son siglas y conceptos que llevan varios años en vigor. En este artículo explico ambos conceptos y la diferencia entre ellos.</a:t>
            </a:r>
          </a:p>
        </p:txBody>
      </p:sp>
      <p:sp>
        <p:nvSpPr>
          <p:cNvPr id="5" name="CuadroTexto 4">
            <a:extLst>
              <a:ext uri="{FF2B5EF4-FFF2-40B4-BE49-F238E27FC236}">
                <a16:creationId xmlns:a16="http://schemas.microsoft.com/office/drawing/2014/main" id="{8AEEC4CA-DBDB-8727-70F7-5D196E3BDBC6}"/>
              </a:ext>
            </a:extLst>
          </p:cNvPr>
          <p:cNvSpPr txBox="1"/>
          <p:nvPr/>
        </p:nvSpPr>
        <p:spPr>
          <a:xfrm>
            <a:off x="7390940" y="5870362"/>
            <a:ext cx="4284225" cy="677108"/>
          </a:xfrm>
          <a:prstGeom prst="rect">
            <a:avLst/>
          </a:prstGeom>
          <a:noFill/>
        </p:spPr>
        <p:txBody>
          <a:bodyPr wrap="square">
            <a:spAutoFit/>
          </a:bodyPr>
          <a:lstStyle/>
          <a:p>
            <a:pPr algn="just"/>
            <a:endParaRPr lang="es-ES" b="1" i="0" dirty="0">
              <a:solidFill>
                <a:srgbClr val="393F40"/>
              </a:solidFill>
              <a:effectLst/>
              <a:latin typeface="Montserrat" panose="00000500000000000000" pitchFamily="2" charset="0"/>
            </a:endParaRPr>
          </a:p>
          <a:p>
            <a:pPr algn="just"/>
            <a:r>
              <a:rPr lang="es-ES" sz="2000" b="1" i="0" dirty="0">
                <a:solidFill>
                  <a:srgbClr val="FF9900"/>
                </a:solidFill>
                <a:effectLst/>
                <a:latin typeface="Montserrat" panose="00000500000000000000" pitchFamily="2" charset="0"/>
              </a:rPr>
              <a:t>Beatriz Fernández González</a:t>
            </a:r>
          </a:p>
        </p:txBody>
      </p:sp>
      <p:pic>
        <p:nvPicPr>
          <p:cNvPr id="6" name="Imagen 5">
            <a:extLst>
              <a:ext uri="{FF2B5EF4-FFF2-40B4-BE49-F238E27FC236}">
                <a16:creationId xmlns:a16="http://schemas.microsoft.com/office/drawing/2014/main" id="{12994178-FE6C-B497-7D94-89A594B16166}"/>
              </a:ext>
            </a:extLst>
          </p:cNvPr>
          <p:cNvPicPr>
            <a:picLocks noChangeAspect="1"/>
          </p:cNvPicPr>
          <p:nvPr/>
        </p:nvPicPr>
        <p:blipFill>
          <a:blip r:embed="rId2"/>
          <a:stretch>
            <a:fillRect/>
          </a:stretch>
        </p:blipFill>
        <p:spPr>
          <a:xfrm>
            <a:off x="9805182" y="314888"/>
            <a:ext cx="2254771" cy="1263260"/>
          </a:xfrm>
          <a:prstGeom prst="rect">
            <a:avLst/>
          </a:prstGeom>
        </p:spPr>
      </p:pic>
      <p:pic>
        <p:nvPicPr>
          <p:cNvPr id="3" name="Picture 2" descr="TDAH, ¿Ficción o realidad? | Think Psicologia">
            <a:extLst>
              <a:ext uri="{FF2B5EF4-FFF2-40B4-BE49-F238E27FC236}">
                <a16:creationId xmlns:a16="http://schemas.microsoft.com/office/drawing/2014/main" id="{0C5E3158-E7DA-E921-582B-3C9C88383EB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798803" y="3562742"/>
            <a:ext cx="4122861" cy="2716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836713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9900"/>
            </a:gs>
            <a:gs pos="55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B4DA159-B9E0-B435-ED1F-8572D0CE4A32}"/>
              </a:ext>
            </a:extLst>
          </p:cNvPr>
          <p:cNvPicPr>
            <a:picLocks noChangeAspect="1"/>
          </p:cNvPicPr>
          <p:nvPr/>
        </p:nvPicPr>
        <p:blipFill>
          <a:blip r:embed="rId2"/>
          <a:stretch>
            <a:fillRect/>
          </a:stretch>
        </p:blipFill>
        <p:spPr>
          <a:xfrm>
            <a:off x="9805182" y="314888"/>
            <a:ext cx="2254771" cy="1263260"/>
          </a:xfrm>
          <a:prstGeom prst="rect">
            <a:avLst/>
          </a:prstGeom>
        </p:spPr>
      </p:pic>
      <p:sp>
        <p:nvSpPr>
          <p:cNvPr id="2" name="Title 1"/>
          <p:cNvSpPr>
            <a:spLocks noGrp="1"/>
          </p:cNvSpPr>
          <p:nvPr>
            <p:ph type="title"/>
          </p:nvPr>
        </p:nvSpPr>
        <p:spPr>
          <a:xfrm>
            <a:off x="1868557" y="914401"/>
            <a:ext cx="9628118" cy="1457812"/>
          </a:xfrm>
        </p:spPr>
        <p:txBody>
          <a:bodyPr>
            <a:normAutofit fontScale="90000"/>
          </a:bodyPr>
          <a:lstStyle/>
          <a:p>
            <a:r>
              <a:rPr lang="es-ES" sz="5400" b="0" i="1" dirty="0">
                <a:solidFill>
                  <a:srgbClr val="FF3300"/>
                </a:solidFill>
                <a:effectLst/>
                <a:latin typeface="Montserrat "/>
              </a:rPr>
              <a:t>Diferencia entre ACNEAE y ACNEE </a:t>
            </a:r>
            <a:r>
              <a:rPr lang="es-ES" sz="5400" b="0" i="0" dirty="0">
                <a:solidFill>
                  <a:srgbClr val="FF3300"/>
                </a:solidFill>
                <a:effectLst/>
                <a:latin typeface="Montserrat "/>
              </a:rPr>
              <a:t>y sus implicaciones</a:t>
            </a:r>
            <a:br>
              <a:rPr lang="es-ES" sz="5400" b="0" i="0" dirty="0">
                <a:solidFill>
                  <a:srgbClr val="2C6981"/>
                </a:solidFill>
                <a:effectLst/>
                <a:latin typeface="Montserrat Light" panose="00000400000000000000" pitchFamily="2" charset="0"/>
              </a:rPr>
            </a:br>
            <a:br>
              <a:rPr lang="es-ES" sz="5400" b="0" dirty="0">
                <a:solidFill>
                  <a:srgbClr val="2C6981"/>
                </a:solidFill>
                <a:effectLst/>
                <a:latin typeface="Montserrat Light" panose="00000400000000000000" pitchFamily="2" charset="0"/>
              </a:rPr>
            </a:br>
            <a:endParaRPr lang="en-US" dirty="0"/>
          </a:p>
        </p:txBody>
      </p:sp>
      <p:sp>
        <p:nvSpPr>
          <p:cNvPr id="5" name="CuadroTexto 4">
            <a:extLst>
              <a:ext uri="{FF2B5EF4-FFF2-40B4-BE49-F238E27FC236}">
                <a16:creationId xmlns:a16="http://schemas.microsoft.com/office/drawing/2014/main" id="{1FABC286-170E-0DE2-C0D4-A101B2DD22FD}"/>
              </a:ext>
            </a:extLst>
          </p:cNvPr>
          <p:cNvSpPr txBox="1"/>
          <p:nvPr/>
        </p:nvSpPr>
        <p:spPr>
          <a:xfrm>
            <a:off x="1770083" y="1690205"/>
            <a:ext cx="7779026" cy="2616101"/>
          </a:xfrm>
          <a:prstGeom prst="rect">
            <a:avLst/>
          </a:prstGeom>
          <a:noFill/>
        </p:spPr>
        <p:txBody>
          <a:bodyPr wrap="square">
            <a:spAutoFit/>
          </a:bodyPr>
          <a:lstStyle/>
          <a:p>
            <a:r>
              <a:rPr lang="es-ES" sz="2000" b="0" i="0" dirty="0">
                <a:solidFill>
                  <a:srgbClr val="333333"/>
                </a:solidFill>
                <a:effectLst/>
                <a:latin typeface="Montserrat Light" panose="00000400000000000000" pitchFamily="2" charset="0"/>
              </a:rPr>
              <a:t>Como comentaba en la cabecera, muchos profesores del sistema educativo confunden o no tienen del todo claro la diferencia entre ACNEAE y ACNEE, dos conceptos que provienen de la </a:t>
            </a:r>
            <a:r>
              <a:rPr lang="es-ES" sz="2000" i="0" u="none" strike="noStrike" dirty="0">
                <a:solidFill>
                  <a:srgbClr val="337AB7"/>
                </a:solidFill>
                <a:effectLst/>
                <a:latin typeface="Montserrat Light" panose="00000400000000000000" pitchFamily="2" charset="0"/>
                <a:hlinkClick r:id="rId3" tooltip="Texto de la LOE"/>
              </a:rPr>
              <a:t>LOE</a:t>
            </a:r>
            <a:r>
              <a:rPr lang="es-ES" sz="2000" i="0" dirty="0">
                <a:solidFill>
                  <a:srgbClr val="333333"/>
                </a:solidFill>
                <a:effectLst/>
                <a:latin typeface="Montserrat Light" panose="00000400000000000000" pitchFamily="2" charset="0"/>
              </a:rPr>
              <a:t>,</a:t>
            </a:r>
            <a:r>
              <a:rPr lang="es-ES" sz="2000" b="0" i="0" dirty="0">
                <a:solidFill>
                  <a:srgbClr val="333333"/>
                </a:solidFill>
                <a:effectLst/>
                <a:latin typeface="Montserrat Light" panose="00000400000000000000" pitchFamily="2" charset="0"/>
              </a:rPr>
              <a:t> en sus artículos 71 a 79 bis, y que han sido modificados en parte por la , </a:t>
            </a:r>
            <a:r>
              <a:rPr lang="es-ES" sz="2400" dirty="0">
                <a:solidFill>
                  <a:schemeClr val="accent1"/>
                </a:solidFill>
                <a:latin typeface="MonSERRAT"/>
                <a:hlinkClick r:id="rId4">
                  <a:extLst>
                    <a:ext uri="{A12FA001-AC4F-418D-AE19-62706E023703}">
                      <ahyp:hlinkClr xmlns:ahyp="http://schemas.microsoft.com/office/drawing/2018/hyperlinkcolor" val="tx"/>
                    </a:ext>
                  </a:extLst>
                </a:hlinkClick>
              </a:rPr>
              <a:t>LOMCE</a:t>
            </a:r>
            <a:endParaRPr lang="es-ES" sz="2400" dirty="0">
              <a:solidFill>
                <a:schemeClr val="accent1"/>
              </a:solidFill>
              <a:latin typeface="MonSERRAT"/>
            </a:endParaRPr>
          </a:p>
          <a:p>
            <a:r>
              <a:rPr lang="es-ES" sz="2000" b="0" i="0" dirty="0">
                <a:solidFill>
                  <a:srgbClr val="333333"/>
                </a:solidFill>
                <a:effectLst/>
                <a:latin typeface="Montserrat Light" panose="00000400000000000000" pitchFamily="2" charset="0"/>
              </a:rPr>
              <a:t>en el apartado 57. Vamos a ver qué son cada uno de los conceptos, la diferencia que existe entre ellos y las implicaciones prácticas que puede tener.</a:t>
            </a:r>
            <a:endParaRPr lang="es-ES" sz="2000" dirty="0">
              <a:latin typeface="Montserrat Light" panose="00000400000000000000" pitchFamily="2" charset="0"/>
            </a:endParaRPr>
          </a:p>
        </p:txBody>
      </p:sp>
      <p:sp>
        <p:nvSpPr>
          <p:cNvPr id="6" name="CuadroTexto 5">
            <a:extLst>
              <a:ext uri="{FF2B5EF4-FFF2-40B4-BE49-F238E27FC236}">
                <a16:creationId xmlns:a16="http://schemas.microsoft.com/office/drawing/2014/main" id="{D87B9BB9-1C93-2EF6-58EB-39765E3F8E03}"/>
              </a:ext>
            </a:extLst>
          </p:cNvPr>
          <p:cNvSpPr txBox="1"/>
          <p:nvPr/>
        </p:nvSpPr>
        <p:spPr>
          <a:xfrm>
            <a:off x="7212450" y="5866004"/>
            <a:ext cx="4284225" cy="677108"/>
          </a:xfrm>
          <a:prstGeom prst="rect">
            <a:avLst/>
          </a:prstGeom>
          <a:noFill/>
        </p:spPr>
        <p:txBody>
          <a:bodyPr wrap="square">
            <a:spAutoFit/>
          </a:bodyPr>
          <a:lstStyle/>
          <a:p>
            <a:pPr algn="just"/>
            <a:endParaRPr lang="es-ES" b="1" i="0" dirty="0">
              <a:solidFill>
                <a:srgbClr val="FF3300"/>
              </a:solidFill>
              <a:effectLst/>
              <a:latin typeface="Montserrat" panose="00000500000000000000" pitchFamily="2" charset="0"/>
            </a:endParaRPr>
          </a:p>
          <a:p>
            <a:pPr algn="just"/>
            <a:r>
              <a:rPr lang="es-ES" sz="2000" b="1" i="0" dirty="0">
                <a:solidFill>
                  <a:srgbClr val="FF9900"/>
                </a:solidFill>
                <a:effectLst/>
                <a:latin typeface="Montserrat" panose="00000500000000000000" pitchFamily="2" charset="0"/>
              </a:rPr>
              <a:t>Beatriz Fernández González</a:t>
            </a:r>
          </a:p>
        </p:txBody>
      </p:sp>
      <p:pic>
        <p:nvPicPr>
          <p:cNvPr id="3" name="Picture 2" descr="TDAH, ¿Ficción o realidad? | Think Psicologia">
            <a:extLst>
              <a:ext uri="{FF2B5EF4-FFF2-40B4-BE49-F238E27FC236}">
                <a16:creationId xmlns:a16="http://schemas.microsoft.com/office/drawing/2014/main" id="{DFA0EDF7-9CF3-DAAD-6F33-05B91C251E1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798803" y="3723781"/>
            <a:ext cx="4122861" cy="2716238"/>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a:extLst>
              <a:ext uri="{FF2B5EF4-FFF2-40B4-BE49-F238E27FC236}">
                <a16:creationId xmlns:a16="http://schemas.microsoft.com/office/drawing/2014/main" id="{7670365C-23B2-B47B-5DDF-3C9466F4064F}"/>
              </a:ext>
            </a:extLst>
          </p:cNvPr>
          <p:cNvSpPr txBox="1"/>
          <p:nvPr/>
        </p:nvSpPr>
        <p:spPr>
          <a:xfrm>
            <a:off x="1868557" y="4231779"/>
            <a:ext cx="6098344" cy="461665"/>
          </a:xfrm>
          <a:prstGeom prst="rect">
            <a:avLst/>
          </a:prstGeom>
          <a:noFill/>
        </p:spPr>
        <p:txBody>
          <a:bodyPr wrap="square">
            <a:spAutoFit/>
          </a:bodyPr>
          <a:lstStyle/>
          <a:p>
            <a:r>
              <a:rPr lang="es-ES" sz="2400" b="0" i="0" dirty="0">
                <a:solidFill>
                  <a:schemeClr val="accent1"/>
                </a:solidFill>
                <a:effectLst/>
                <a:latin typeface="MonSERRAT"/>
                <a:hlinkClick r:id="rId7">
                  <a:extLst>
                    <a:ext uri="{A12FA001-AC4F-418D-AE19-62706E023703}">
                      <ahyp:hlinkClr xmlns:ahyp="http://schemas.microsoft.com/office/drawing/2018/hyperlinkcolor" val="tx"/>
                    </a:ext>
                  </a:extLst>
                </a:hlinkClick>
              </a:rPr>
              <a:t>LOMLOE</a:t>
            </a:r>
            <a:endParaRPr lang="es-ES" sz="2400" dirty="0">
              <a:solidFill>
                <a:schemeClr val="accent1"/>
              </a:solidFill>
              <a:latin typeface="MonSERRAT"/>
            </a:endParaRPr>
          </a:p>
        </p:txBody>
      </p:sp>
    </p:spTree>
    <p:extLst>
      <p:ext uri="{BB962C8B-B14F-4D97-AF65-F5344CB8AC3E}">
        <p14:creationId xmlns:p14="http://schemas.microsoft.com/office/powerpoint/2010/main" val="921611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182" y="260091"/>
            <a:ext cx="9306928" cy="1325563"/>
          </a:xfrm>
        </p:spPr>
        <p:txBody>
          <a:bodyPr>
            <a:normAutofit fontScale="90000"/>
          </a:bodyPr>
          <a:lstStyle/>
          <a:p>
            <a:pPr algn="ctr"/>
            <a:br>
              <a:rPr lang="es-ES" sz="5400" b="0" i="0" dirty="0">
                <a:solidFill>
                  <a:srgbClr val="2C6981"/>
                </a:solidFill>
                <a:effectLst/>
                <a:latin typeface="Montserrat Light" panose="00000400000000000000" pitchFamily="2" charset="0"/>
              </a:rPr>
            </a:br>
            <a:r>
              <a:rPr lang="es-ES" sz="5400" b="1" i="0" dirty="0">
                <a:solidFill>
                  <a:srgbClr val="FF3300"/>
                </a:solidFill>
                <a:effectLst/>
                <a:latin typeface="Montserrat "/>
              </a:rPr>
              <a:t>ACNEAE</a:t>
            </a:r>
            <a:br>
              <a:rPr lang="es-ES" sz="5400" b="1" dirty="0">
                <a:solidFill>
                  <a:srgbClr val="FF3300"/>
                </a:solidFill>
                <a:effectLst/>
                <a:latin typeface="Montserrat Light" panose="00000400000000000000" pitchFamily="2" charset="0"/>
              </a:rPr>
            </a:br>
            <a:endParaRPr lang="en-US" b="1" dirty="0">
              <a:solidFill>
                <a:srgbClr val="FF3300"/>
              </a:solidFill>
            </a:endParaRPr>
          </a:p>
        </p:txBody>
      </p:sp>
      <p:sp>
        <p:nvSpPr>
          <p:cNvPr id="4" name="CuadroTexto 3">
            <a:extLst>
              <a:ext uri="{FF2B5EF4-FFF2-40B4-BE49-F238E27FC236}">
                <a16:creationId xmlns:a16="http://schemas.microsoft.com/office/drawing/2014/main" id="{8838943E-11A3-2B1B-8FC9-464C3A393341}"/>
              </a:ext>
            </a:extLst>
          </p:cNvPr>
          <p:cNvSpPr txBox="1"/>
          <p:nvPr/>
        </p:nvSpPr>
        <p:spPr>
          <a:xfrm>
            <a:off x="1540921" y="1190878"/>
            <a:ext cx="8719931" cy="3754874"/>
          </a:xfrm>
          <a:prstGeom prst="rect">
            <a:avLst/>
          </a:prstGeom>
          <a:noFill/>
        </p:spPr>
        <p:txBody>
          <a:bodyPr wrap="square">
            <a:spAutoFit/>
          </a:bodyPr>
          <a:lstStyle/>
          <a:p>
            <a:pPr algn="l"/>
            <a:endParaRPr lang="es-ES" b="0" i="0" dirty="0">
              <a:solidFill>
                <a:srgbClr val="2C6981"/>
              </a:solidFill>
              <a:effectLst/>
              <a:latin typeface="latoRegular"/>
            </a:endParaRPr>
          </a:p>
          <a:p>
            <a:r>
              <a:rPr lang="es-ES" sz="2000" b="0" i="0" dirty="0">
                <a:solidFill>
                  <a:srgbClr val="333333"/>
                </a:solidFill>
                <a:effectLst/>
                <a:latin typeface="Montserrat Light" panose="00000400000000000000" pitchFamily="2" charset="0"/>
              </a:rPr>
              <a:t>ACNEAE, son las siglas que corresponden a alumno con necesidad específica de apoyo educativo. La LOMCE definía a este alumnado como </a:t>
            </a:r>
            <a:r>
              <a:rPr lang="es-ES" sz="2000" b="1" i="0" dirty="0">
                <a:solidFill>
                  <a:srgbClr val="333333"/>
                </a:solidFill>
                <a:effectLst/>
                <a:latin typeface="Montserrat Light" panose="00000400000000000000" pitchFamily="2" charset="0"/>
              </a:rPr>
              <a:t>aquel que requiere una atención educativa diferente a la ordinaria</a:t>
            </a:r>
            <a:r>
              <a:rPr lang="es-ES" sz="2000" b="0" i="0" dirty="0">
                <a:solidFill>
                  <a:srgbClr val="333333"/>
                </a:solidFill>
                <a:effectLst/>
                <a:latin typeface="Montserrat Light" panose="00000400000000000000" pitchFamily="2" charset="0"/>
              </a:rPr>
              <a:t>, por presentar necesidades educativas especiales, por dificultades específicas de aprendizaje, TDAH, por sus altas capacidades intelectuales, por haberse incorporado tarde al sistema educativo, o por condiciones personales o historia escolar. </a:t>
            </a:r>
            <a:r>
              <a:rPr lang="es-ES" sz="2000" b="1" i="0" dirty="0">
                <a:solidFill>
                  <a:srgbClr val="543118"/>
                </a:solidFill>
                <a:effectLst/>
                <a:latin typeface="Montserrat Light" panose="00000400000000000000" pitchFamily="2" charset="0"/>
              </a:rPr>
              <a:t>Los  profesionales responsables de la orientación </a:t>
            </a:r>
            <a:r>
              <a:rPr lang="es-ES" sz="2000" b="0" i="0" dirty="0">
                <a:solidFill>
                  <a:srgbClr val="333333"/>
                </a:solidFill>
                <a:effectLst/>
                <a:latin typeface="Montserrat Light" panose="00000400000000000000" pitchFamily="2" charset="0"/>
              </a:rPr>
              <a:t>son los que deben detectar esas necesidades específicas de apoyo educativo y dejar constancia de ello en un informe de evaluación psicopedagógica.</a:t>
            </a:r>
            <a:endParaRPr lang="es-ES" sz="2000" dirty="0">
              <a:latin typeface="Montserrat Light" panose="00000400000000000000" pitchFamily="2" charset="0"/>
            </a:endParaRPr>
          </a:p>
        </p:txBody>
      </p:sp>
      <p:sp>
        <p:nvSpPr>
          <p:cNvPr id="6" name="CuadroTexto 5">
            <a:extLst>
              <a:ext uri="{FF2B5EF4-FFF2-40B4-BE49-F238E27FC236}">
                <a16:creationId xmlns:a16="http://schemas.microsoft.com/office/drawing/2014/main" id="{9D750379-F6B1-8420-DAA8-29DF13ADDA56}"/>
              </a:ext>
            </a:extLst>
          </p:cNvPr>
          <p:cNvSpPr txBox="1"/>
          <p:nvPr/>
        </p:nvSpPr>
        <p:spPr>
          <a:xfrm>
            <a:off x="7663069" y="6074689"/>
            <a:ext cx="4284225" cy="677108"/>
          </a:xfrm>
          <a:prstGeom prst="rect">
            <a:avLst/>
          </a:prstGeom>
          <a:noFill/>
        </p:spPr>
        <p:txBody>
          <a:bodyPr wrap="square">
            <a:spAutoFit/>
          </a:bodyPr>
          <a:lstStyle/>
          <a:p>
            <a:pPr algn="just"/>
            <a:endParaRPr lang="es-ES" b="1" i="0" dirty="0">
              <a:solidFill>
                <a:srgbClr val="FF3300"/>
              </a:solidFill>
              <a:effectLst/>
              <a:latin typeface="Montserrat" panose="00000500000000000000" pitchFamily="2" charset="0"/>
            </a:endParaRPr>
          </a:p>
          <a:p>
            <a:pPr algn="just"/>
            <a:r>
              <a:rPr lang="es-ES" sz="2000" b="1" i="0" dirty="0">
                <a:solidFill>
                  <a:srgbClr val="FF9900"/>
                </a:solidFill>
                <a:effectLst/>
                <a:latin typeface="Montserrat" panose="00000500000000000000" pitchFamily="2" charset="0"/>
              </a:rPr>
              <a:t>Beatriz Fernández González</a:t>
            </a:r>
          </a:p>
        </p:txBody>
      </p:sp>
      <p:sp>
        <p:nvSpPr>
          <p:cNvPr id="5" name="CuadroTexto 4">
            <a:extLst>
              <a:ext uri="{FF2B5EF4-FFF2-40B4-BE49-F238E27FC236}">
                <a16:creationId xmlns:a16="http://schemas.microsoft.com/office/drawing/2014/main" id="{87DE6812-FF9B-889B-2660-CF80D0D1BD85}"/>
              </a:ext>
            </a:extLst>
          </p:cNvPr>
          <p:cNvSpPr txBox="1"/>
          <p:nvPr/>
        </p:nvSpPr>
        <p:spPr>
          <a:xfrm>
            <a:off x="3046476" y="6228577"/>
            <a:ext cx="6099048" cy="369332"/>
          </a:xfrm>
          <a:prstGeom prst="rect">
            <a:avLst/>
          </a:prstGeom>
          <a:noFill/>
        </p:spPr>
        <p:txBody>
          <a:bodyPr wrap="square">
            <a:spAutoFit/>
          </a:bodyPr>
          <a:lstStyle/>
          <a:p>
            <a:r>
              <a:rPr lang="es-ES" sz="1800" b="0" i="0" dirty="0">
                <a:solidFill>
                  <a:srgbClr val="333333"/>
                </a:solidFill>
                <a:effectLst/>
                <a:latin typeface="Montserrat Light" panose="00000400000000000000" pitchFamily="2" charset="0"/>
              </a:rPr>
              <a:t> </a:t>
            </a:r>
            <a:endParaRPr lang="es-ES" dirty="0"/>
          </a:p>
        </p:txBody>
      </p:sp>
      <p:pic>
        <p:nvPicPr>
          <p:cNvPr id="7" name="Imagen 6">
            <a:extLst>
              <a:ext uri="{FF2B5EF4-FFF2-40B4-BE49-F238E27FC236}">
                <a16:creationId xmlns:a16="http://schemas.microsoft.com/office/drawing/2014/main" id="{583F8E73-A5B2-6693-A800-5F8E8ECFE1C3}"/>
              </a:ext>
            </a:extLst>
          </p:cNvPr>
          <p:cNvPicPr>
            <a:picLocks noChangeAspect="1"/>
          </p:cNvPicPr>
          <p:nvPr/>
        </p:nvPicPr>
        <p:blipFill>
          <a:blip r:embed="rId2"/>
          <a:stretch>
            <a:fillRect/>
          </a:stretch>
        </p:blipFill>
        <p:spPr>
          <a:xfrm>
            <a:off x="9805182" y="314888"/>
            <a:ext cx="2254771" cy="1263260"/>
          </a:xfrm>
          <a:prstGeom prst="rect">
            <a:avLst/>
          </a:prstGeom>
        </p:spPr>
      </p:pic>
      <p:pic>
        <p:nvPicPr>
          <p:cNvPr id="3" name="Picture 2" descr="TDAH, ¿Ficción o realidad? | Think Psicologia">
            <a:extLst>
              <a:ext uri="{FF2B5EF4-FFF2-40B4-BE49-F238E27FC236}">
                <a16:creationId xmlns:a16="http://schemas.microsoft.com/office/drawing/2014/main" id="{C23399E1-2089-BE53-AA1D-3FA19A81EDD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669029" y="4029483"/>
            <a:ext cx="4122861" cy="2716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60520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B11FE4C-02FD-359F-FC22-BB18F5D86AEF}"/>
              </a:ext>
            </a:extLst>
          </p:cNvPr>
          <p:cNvSpPr txBox="1"/>
          <p:nvPr/>
        </p:nvSpPr>
        <p:spPr>
          <a:xfrm>
            <a:off x="2609861" y="1578148"/>
            <a:ext cx="8680175" cy="4708981"/>
          </a:xfrm>
          <a:prstGeom prst="rect">
            <a:avLst/>
          </a:prstGeom>
          <a:noFill/>
        </p:spPr>
        <p:txBody>
          <a:bodyPr wrap="square">
            <a:spAutoFit/>
          </a:bodyPr>
          <a:lstStyle/>
          <a:p>
            <a:r>
              <a:rPr lang="es-ES" sz="2000" b="0" i="0" dirty="0">
                <a:solidFill>
                  <a:srgbClr val="333333"/>
                </a:solidFill>
                <a:effectLst/>
                <a:latin typeface="Montserrat Light" panose="00000400000000000000" pitchFamily="2" charset="0"/>
              </a:rPr>
              <a:t>Por su parte, los ACNEE, son los </a:t>
            </a:r>
            <a:r>
              <a:rPr lang="es-ES" sz="2000" b="1" i="0" dirty="0">
                <a:solidFill>
                  <a:srgbClr val="333333"/>
                </a:solidFill>
                <a:effectLst/>
                <a:latin typeface="Montserrat Light" panose="00000400000000000000" pitchFamily="2" charset="0"/>
              </a:rPr>
              <a:t>alumnos con necesidades educativas especiales</a:t>
            </a:r>
            <a:r>
              <a:rPr lang="es-ES" sz="2000" b="0" i="0" dirty="0">
                <a:solidFill>
                  <a:srgbClr val="333333"/>
                </a:solidFill>
                <a:effectLst/>
                <a:latin typeface="Montserrat Light" panose="00000400000000000000" pitchFamily="2" charset="0"/>
              </a:rPr>
              <a:t>. La LOE, en su artículo 73, los define como aquel alumno que requiera, en un periodo de su escolarización o a lo largo de toda ella, determinados apoyos y atenciones educativas específicas </a:t>
            </a:r>
            <a:r>
              <a:rPr lang="es-ES" sz="2000" b="1" i="0" dirty="0">
                <a:solidFill>
                  <a:srgbClr val="333333"/>
                </a:solidFill>
                <a:effectLst/>
                <a:latin typeface="Montserrat Light" panose="00000400000000000000" pitchFamily="2" charset="0"/>
              </a:rPr>
              <a:t>derivadas de discapacidad o trastornos graves de la conducta</a:t>
            </a:r>
            <a:r>
              <a:rPr lang="es-ES" sz="2000" b="0" i="0" dirty="0">
                <a:solidFill>
                  <a:srgbClr val="333333"/>
                </a:solidFill>
                <a:effectLst/>
                <a:latin typeface="Montserrat Light" panose="00000400000000000000" pitchFamily="2" charset="0"/>
              </a:rPr>
              <a:t>. La normativa por su parte, establece que para que un alumno sea considerado como ACNEE, necesita un informe de evaluación psicopedagógica y además un </a:t>
            </a:r>
            <a:r>
              <a:rPr lang="es-ES" sz="2000" b="1" i="0" dirty="0">
                <a:solidFill>
                  <a:srgbClr val="333333"/>
                </a:solidFill>
                <a:effectLst/>
                <a:latin typeface="Montserrat Light" panose="00000400000000000000" pitchFamily="2" charset="0"/>
              </a:rPr>
              <a:t>Dictamen de escolarización</a:t>
            </a:r>
            <a:r>
              <a:rPr lang="es-ES" sz="2000" b="0" i="0" dirty="0">
                <a:solidFill>
                  <a:srgbClr val="333333"/>
                </a:solidFill>
                <a:effectLst/>
                <a:latin typeface="Montserrat Light" panose="00000400000000000000" pitchFamily="2" charset="0"/>
              </a:rPr>
              <a:t> elaborado por los profesionales los responsables de la orientación, que establecen la presencia de necesidades educativas especiales y </a:t>
            </a:r>
            <a:r>
              <a:rPr lang="es-ES" sz="2000" b="1" i="0" dirty="0">
                <a:solidFill>
                  <a:srgbClr val="333333"/>
                </a:solidFill>
                <a:effectLst/>
                <a:latin typeface="Montserrat Light" panose="00000400000000000000" pitchFamily="2" charset="0"/>
              </a:rPr>
              <a:t>la modalidad de escolarización</a:t>
            </a:r>
            <a:r>
              <a:rPr lang="es-ES" sz="2000" b="0" i="0" dirty="0">
                <a:solidFill>
                  <a:srgbClr val="333333"/>
                </a:solidFill>
                <a:effectLst/>
                <a:latin typeface="Montserrat Light" panose="00000400000000000000" pitchFamily="2" charset="0"/>
              </a:rPr>
              <a:t> más adecuada para ese alumno. Las modalidades de escolarización pueden ser: escolarización en centro ordinario, en centro de Educación Especial o una escolarización combinada entre ambos</a:t>
            </a:r>
            <a:r>
              <a:rPr lang="es-ES" b="0" i="0" dirty="0">
                <a:solidFill>
                  <a:srgbClr val="333333"/>
                </a:solidFill>
                <a:effectLst/>
                <a:latin typeface="latoRegular"/>
              </a:rPr>
              <a:t>.</a:t>
            </a:r>
            <a:endParaRPr lang="es-ES" dirty="0"/>
          </a:p>
        </p:txBody>
      </p:sp>
      <p:sp>
        <p:nvSpPr>
          <p:cNvPr id="5" name="CuadroTexto 4">
            <a:extLst>
              <a:ext uri="{FF2B5EF4-FFF2-40B4-BE49-F238E27FC236}">
                <a16:creationId xmlns:a16="http://schemas.microsoft.com/office/drawing/2014/main" id="{A5E611D7-A440-3F98-403A-32E3D602418E}"/>
              </a:ext>
            </a:extLst>
          </p:cNvPr>
          <p:cNvSpPr txBox="1"/>
          <p:nvPr/>
        </p:nvSpPr>
        <p:spPr>
          <a:xfrm>
            <a:off x="3048000" y="314888"/>
            <a:ext cx="6096000" cy="769441"/>
          </a:xfrm>
          <a:prstGeom prst="rect">
            <a:avLst/>
          </a:prstGeom>
          <a:noFill/>
        </p:spPr>
        <p:txBody>
          <a:bodyPr wrap="square">
            <a:spAutoFit/>
          </a:bodyPr>
          <a:lstStyle/>
          <a:p>
            <a:pPr algn="ctr"/>
            <a:r>
              <a:rPr lang="es-ES" sz="4400" b="1" i="0" dirty="0">
                <a:solidFill>
                  <a:srgbClr val="FF3300"/>
                </a:solidFill>
                <a:effectLst/>
                <a:latin typeface="Montserrat "/>
              </a:rPr>
              <a:t>ACNEE</a:t>
            </a:r>
          </a:p>
        </p:txBody>
      </p:sp>
      <p:sp>
        <p:nvSpPr>
          <p:cNvPr id="6" name="CuadroTexto 5">
            <a:extLst>
              <a:ext uri="{FF2B5EF4-FFF2-40B4-BE49-F238E27FC236}">
                <a16:creationId xmlns:a16="http://schemas.microsoft.com/office/drawing/2014/main" id="{592C0F0F-93C3-A743-1F08-6303DA866A15}"/>
              </a:ext>
            </a:extLst>
          </p:cNvPr>
          <p:cNvSpPr txBox="1"/>
          <p:nvPr/>
        </p:nvSpPr>
        <p:spPr>
          <a:xfrm>
            <a:off x="7258418" y="5866004"/>
            <a:ext cx="4284225" cy="677108"/>
          </a:xfrm>
          <a:prstGeom prst="rect">
            <a:avLst/>
          </a:prstGeom>
          <a:noFill/>
        </p:spPr>
        <p:txBody>
          <a:bodyPr wrap="square">
            <a:spAutoFit/>
          </a:bodyPr>
          <a:lstStyle/>
          <a:p>
            <a:pPr algn="just"/>
            <a:endParaRPr lang="es-ES" b="1" i="0" dirty="0">
              <a:solidFill>
                <a:srgbClr val="393F40"/>
              </a:solidFill>
              <a:effectLst/>
              <a:latin typeface="Montserrat" panose="00000500000000000000" pitchFamily="2" charset="0"/>
            </a:endParaRPr>
          </a:p>
          <a:p>
            <a:pPr algn="just"/>
            <a:r>
              <a:rPr lang="es-ES" sz="2000" b="1" i="0" dirty="0">
                <a:solidFill>
                  <a:srgbClr val="FF9900"/>
                </a:solidFill>
                <a:effectLst/>
                <a:latin typeface="Montserrat" panose="00000500000000000000" pitchFamily="2" charset="0"/>
              </a:rPr>
              <a:t>Beatriz Fernández González</a:t>
            </a:r>
          </a:p>
        </p:txBody>
      </p:sp>
      <p:pic>
        <p:nvPicPr>
          <p:cNvPr id="2" name="Imagen 1">
            <a:extLst>
              <a:ext uri="{FF2B5EF4-FFF2-40B4-BE49-F238E27FC236}">
                <a16:creationId xmlns:a16="http://schemas.microsoft.com/office/drawing/2014/main" id="{EEF2B8F0-6647-BAAE-9B7C-18902E5C7808}"/>
              </a:ext>
            </a:extLst>
          </p:cNvPr>
          <p:cNvPicPr>
            <a:picLocks noChangeAspect="1"/>
          </p:cNvPicPr>
          <p:nvPr/>
        </p:nvPicPr>
        <p:blipFill>
          <a:blip r:embed="rId2"/>
          <a:stretch>
            <a:fillRect/>
          </a:stretch>
        </p:blipFill>
        <p:spPr>
          <a:xfrm>
            <a:off x="9805182" y="314888"/>
            <a:ext cx="2254771" cy="1263260"/>
          </a:xfrm>
          <a:prstGeom prst="rect">
            <a:avLst/>
          </a:prstGeom>
        </p:spPr>
      </p:pic>
    </p:spTree>
    <p:extLst>
      <p:ext uri="{BB962C8B-B14F-4D97-AF65-F5344CB8AC3E}">
        <p14:creationId xmlns:p14="http://schemas.microsoft.com/office/powerpoint/2010/main" val="33625586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E5AD54"/>
            </a:gs>
            <a:gs pos="0">
              <a:srgbClr val="FF9900"/>
            </a:gs>
            <a:gs pos="57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a:xfrm flipV="1">
            <a:off x="6715125" y="2587972"/>
            <a:ext cx="3224005" cy="177453"/>
          </a:xfrm>
        </p:spPr>
        <p:txBody>
          <a:bodyPr>
            <a:normAutofit fontScale="25000" lnSpcReduction="20000"/>
          </a:bodyPr>
          <a:lstStyle/>
          <a:p>
            <a:endParaRPr lang="en-US" dirty="0"/>
          </a:p>
        </p:txBody>
      </p:sp>
      <p:sp>
        <p:nvSpPr>
          <p:cNvPr id="5" name="Content Placeholder 4"/>
          <p:cNvSpPr>
            <a:spLocks noGrp="1"/>
          </p:cNvSpPr>
          <p:nvPr>
            <p:ph sz="quarter" idx="15"/>
          </p:nvPr>
        </p:nvSpPr>
        <p:spPr/>
        <p:txBody>
          <a:bodyPr>
            <a:normAutofit fontScale="70000" lnSpcReduction="20000"/>
          </a:bodyPr>
          <a:lstStyle/>
          <a:p>
            <a:pPr marL="0" indent="0" algn="l">
              <a:buNone/>
            </a:pPr>
            <a:r>
              <a:rPr lang="es-ES" sz="3200" b="0" i="0" dirty="0">
                <a:solidFill>
                  <a:srgbClr val="333333"/>
                </a:solidFill>
                <a:effectLst/>
                <a:latin typeface="Montserrat Light" panose="00000400000000000000" pitchFamily="2" charset="0"/>
              </a:rPr>
              <a:t>Como puede comprobarse en el gráfico, los ACNEE son una categoría incluida dentro de los ACNEAE. Se puede decir que todos los ACNEE, son ACNEAE, pero no todos los ACNEAE, son ACNEE. Ambos tienen en común que </a:t>
            </a:r>
            <a:r>
              <a:rPr lang="es-ES" sz="3200" b="1" i="0" dirty="0">
                <a:solidFill>
                  <a:srgbClr val="333333"/>
                </a:solidFill>
                <a:effectLst/>
                <a:latin typeface="Montserrat Light" panose="00000400000000000000" pitchFamily="2" charset="0"/>
              </a:rPr>
              <a:t>precisan una respuesta diferente a la ordinaria</a:t>
            </a:r>
            <a:r>
              <a:rPr lang="es-ES" sz="3200" b="0" i="0" dirty="0">
                <a:solidFill>
                  <a:srgbClr val="333333"/>
                </a:solidFill>
                <a:effectLst/>
                <a:latin typeface="Montserrat Light" panose="00000400000000000000" pitchFamily="2" charset="0"/>
              </a:rPr>
              <a:t>, y precisan de un informe de evaluación psicopedagógica previo.</a:t>
            </a:r>
            <a:endParaRPr lang="es-ES" sz="3200" dirty="0">
              <a:latin typeface="Montserrat Light" panose="00000400000000000000" pitchFamily="2" charset="0"/>
            </a:endParaRPr>
          </a:p>
          <a:p>
            <a:pPr marL="0" indent="0">
              <a:buNone/>
            </a:pPr>
            <a:endParaRPr lang="en-US" dirty="0"/>
          </a:p>
        </p:txBody>
      </p:sp>
      <p:pic>
        <p:nvPicPr>
          <p:cNvPr id="8" name="Picture 2">
            <a:extLst>
              <a:ext uri="{FF2B5EF4-FFF2-40B4-BE49-F238E27FC236}">
                <a16:creationId xmlns:a16="http://schemas.microsoft.com/office/drawing/2014/main" id="{3D80A70A-42DF-1EA3-1089-DFB071DFC672}"/>
              </a:ext>
            </a:extLst>
          </p:cNvPr>
          <p:cNvPicPr>
            <a:picLocks noGrp="1" noChangeAspect="1" noChangeArrowheads="1"/>
          </p:cNvPicPr>
          <p:nvPr>
            <p:ph sz="quarter" idx="16"/>
          </p:nvPr>
        </p:nvPicPr>
        <p:blipFill>
          <a:blip r:embed="rId2">
            <a:extLst>
              <a:ext uri="{28A0092B-C50C-407E-A947-70E740481C1C}">
                <a14:useLocalDpi xmlns:a14="http://schemas.microsoft.com/office/drawing/2010/main" val="0"/>
              </a:ext>
            </a:extLst>
          </a:blip>
          <a:srcRect/>
          <a:stretch>
            <a:fillRect/>
          </a:stretch>
        </p:blipFill>
        <p:spPr bwMode="auto">
          <a:xfrm>
            <a:off x="6877843" y="2765425"/>
            <a:ext cx="4409073" cy="3198053"/>
          </a:xfrm>
          <a:prstGeom prst="rect">
            <a:avLst/>
          </a:prstGeom>
          <a:noFill/>
          <a:extLst>
            <a:ext uri="{909E8E84-426E-40DD-AFC4-6F175D3DCCD1}">
              <a14:hiddenFill xmlns:a14="http://schemas.microsoft.com/office/drawing/2010/main">
                <a:solidFill>
                  <a:srgbClr val="FFFFFF"/>
                </a:solidFill>
              </a14:hiddenFill>
            </a:ext>
          </a:extLst>
        </p:spPr>
      </p:pic>
      <p:sp>
        <p:nvSpPr>
          <p:cNvPr id="10" name="Título 9">
            <a:extLst>
              <a:ext uri="{FF2B5EF4-FFF2-40B4-BE49-F238E27FC236}">
                <a16:creationId xmlns:a16="http://schemas.microsoft.com/office/drawing/2014/main" id="{F3CDD0EA-A2E1-7DDD-C466-DCA6DEC75C2C}"/>
              </a:ext>
            </a:extLst>
          </p:cNvPr>
          <p:cNvSpPr>
            <a:spLocks noGrp="1"/>
          </p:cNvSpPr>
          <p:nvPr>
            <p:ph type="title"/>
          </p:nvPr>
        </p:nvSpPr>
        <p:spPr/>
        <p:txBody>
          <a:bodyPr/>
          <a:lstStyle/>
          <a:p>
            <a:r>
              <a:rPr lang="es-ES" sz="5400" b="1" dirty="0">
                <a:solidFill>
                  <a:srgbClr val="FF9900"/>
                </a:solidFill>
                <a:latin typeface="Montserrat" panose="00000500000000000000" pitchFamily="2" charset="0"/>
              </a:rPr>
              <a:t>ACNEAE Y ACNEE</a:t>
            </a:r>
            <a:endParaRPr lang="es-ES" b="1" dirty="0">
              <a:solidFill>
                <a:srgbClr val="FF9900"/>
              </a:solidFill>
              <a:latin typeface="Montserrat" panose="00000500000000000000" pitchFamily="2" charset="0"/>
            </a:endParaRPr>
          </a:p>
        </p:txBody>
      </p:sp>
      <p:sp>
        <p:nvSpPr>
          <p:cNvPr id="11" name="Title 1">
            <a:extLst>
              <a:ext uri="{FF2B5EF4-FFF2-40B4-BE49-F238E27FC236}">
                <a16:creationId xmlns:a16="http://schemas.microsoft.com/office/drawing/2014/main" id="{3FAB692E-FCF6-F204-AB7D-A943AE6BA0F9}"/>
              </a:ext>
            </a:extLst>
          </p:cNvPr>
          <p:cNvSpPr>
            <a:spLocks noGrp="1"/>
          </p:cNvSpPr>
          <p:nvPr>
            <p:ph type="body" sz="quarter" idx="13"/>
          </p:nvPr>
        </p:nvSpPr>
        <p:spPr>
          <a:xfrm>
            <a:off x="457200" y="2090738"/>
            <a:ext cx="11265408" cy="465137"/>
          </a:xfrm>
          <a:gradFill>
            <a:gsLst>
              <a:gs pos="0">
                <a:srgbClr val="FF9900"/>
              </a:gs>
              <a:gs pos="57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fontScale="25000" lnSpcReduction="20000"/>
          </a:bodyPr>
          <a:lstStyle/>
          <a:p>
            <a:br>
              <a:rPr lang="es-ES" sz="4400" b="0" i="0" dirty="0">
                <a:solidFill>
                  <a:srgbClr val="FF3300"/>
                </a:solidFill>
                <a:effectLst/>
                <a:latin typeface="Montserrat Light" panose="00000400000000000000" pitchFamily="2" charset="0"/>
              </a:rPr>
            </a:br>
            <a:r>
              <a:rPr lang="es-ES" sz="9300" b="0" i="0" dirty="0">
                <a:solidFill>
                  <a:schemeClr val="tx1"/>
                </a:solidFill>
                <a:effectLst/>
                <a:latin typeface="Montserrat Light" panose="00000400000000000000" pitchFamily="2" charset="0"/>
              </a:rPr>
              <a:t>¿Qué relación existe entre ACNEAE y los </a:t>
            </a:r>
            <a:r>
              <a:rPr lang="es-ES" sz="8000" b="0" i="0" dirty="0">
                <a:solidFill>
                  <a:schemeClr val="tx1"/>
                </a:solidFill>
                <a:effectLst/>
                <a:latin typeface="Montserrat Light" panose="00000400000000000000" pitchFamily="2" charset="0"/>
              </a:rPr>
              <a:t>ACNEE?</a:t>
            </a:r>
            <a:br>
              <a:rPr lang="es-ES" sz="8000" b="0" i="0" dirty="0">
                <a:solidFill>
                  <a:schemeClr val="tx1"/>
                </a:solidFill>
                <a:effectLst/>
                <a:latin typeface="Montserrat Light" panose="00000400000000000000" pitchFamily="2" charset="0"/>
              </a:rPr>
            </a:br>
            <a:endParaRPr lang="en-US" sz="8000" dirty="0">
              <a:solidFill>
                <a:schemeClr val="tx1"/>
              </a:solidFill>
            </a:endParaRPr>
          </a:p>
        </p:txBody>
      </p:sp>
      <p:sp>
        <p:nvSpPr>
          <p:cNvPr id="12" name="CuadroTexto 11">
            <a:extLst>
              <a:ext uri="{FF2B5EF4-FFF2-40B4-BE49-F238E27FC236}">
                <a16:creationId xmlns:a16="http://schemas.microsoft.com/office/drawing/2014/main" id="{BEA34B42-CBC0-12CD-E163-586B08905CBF}"/>
              </a:ext>
            </a:extLst>
          </p:cNvPr>
          <p:cNvSpPr txBox="1"/>
          <p:nvPr/>
        </p:nvSpPr>
        <p:spPr>
          <a:xfrm>
            <a:off x="7271670" y="6180892"/>
            <a:ext cx="4284225" cy="677108"/>
          </a:xfrm>
          <a:prstGeom prst="rect">
            <a:avLst/>
          </a:prstGeom>
          <a:noFill/>
        </p:spPr>
        <p:txBody>
          <a:bodyPr wrap="square">
            <a:spAutoFit/>
          </a:bodyPr>
          <a:lstStyle/>
          <a:p>
            <a:pPr algn="just"/>
            <a:endParaRPr lang="es-ES" b="1" i="0" dirty="0">
              <a:solidFill>
                <a:srgbClr val="393F40"/>
              </a:solidFill>
              <a:effectLst/>
              <a:latin typeface="Montserrat" panose="00000500000000000000" pitchFamily="2" charset="0"/>
            </a:endParaRPr>
          </a:p>
          <a:p>
            <a:pPr algn="just"/>
            <a:r>
              <a:rPr lang="es-ES" sz="2000" b="1" i="0" dirty="0">
                <a:solidFill>
                  <a:srgbClr val="FF9900"/>
                </a:solidFill>
                <a:effectLst/>
                <a:latin typeface="Montserrat" panose="00000500000000000000" pitchFamily="2" charset="0"/>
              </a:rPr>
              <a:t>Beatriz Fernández González</a:t>
            </a:r>
          </a:p>
        </p:txBody>
      </p:sp>
      <p:pic>
        <p:nvPicPr>
          <p:cNvPr id="2" name="Imagen 1">
            <a:extLst>
              <a:ext uri="{FF2B5EF4-FFF2-40B4-BE49-F238E27FC236}">
                <a16:creationId xmlns:a16="http://schemas.microsoft.com/office/drawing/2014/main" id="{EFE5D87C-9E52-E4C4-AB65-A1840AAF983B}"/>
              </a:ext>
            </a:extLst>
          </p:cNvPr>
          <p:cNvPicPr>
            <a:picLocks noChangeAspect="1"/>
          </p:cNvPicPr>
          <p:nvPr/>
        </p:nvPicPr>
        <p:blipFill>
          <a:blip r:embed="rId3"/>
          <a:stretch>
            <a:fillRect/>
          </a:stretch>
        </p:blipFill>
        <p:spPr>
          <a:xfrm>
            <a:off x="9467837" y="495215"/>
            <a:ext cx="2254771" cy="1263260"/>
          </a:xfrm>
          <a:prstGeom prst="rect">
            <a:avLst/>
          </a:prstGeom>
        </p:spPr>
      </p:pic>
    </p:spTree>
    <p:extLst>
      <p:ext uri="{BB962C8B-B14F-4D97-AF65-F5344CB8AC3E}">
        <p14:creationId xmlns:p14="http://schemas.microsoft.com/office/powerpoint/2010/main" val="351687824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FCA6A12-48C9-9AC9-2E52-3185BFA51A5C}"/>
              </a:ext>
            </a:extLst>
          </p:cNvPr>
          <p:cNvPicPr>
            <a:picLocks noChangeAspect="1"/>
          </p:cNvPicPr>
          <p:nvPr/>
        </p:nvPicPr>
        <p:blipFill>
          <a:blip r:embed="rId2"/>
          <a:stretch>
            <a:fillRect/>
          </a:stretch>
        </p:blipFill>
        <p:spPr>
          <a:xfrm>
            <a:off x="9805182" y="314888"/>
            <a:ext cx="2254771" cy="1263260"/>
          </a:xfrm>
          <a:prstGeom prst="rect">
            <a:avLst/>
          </a:prstGeom>
        </p:spPr>
      </p:pic>
      <p:sp>
        <p:nvSpPr>
          <p:cNvPr id="7" name="CuadroTexto 6">
            <a:extLst>
              <a:ext uri="{FF2B5EF4-FFF2-40B4-BE49-F238E27FC236}">
                <a16:creationId xmlns:a16="http://schemas.microsoft.com/office/drawing/2014/main" id="{D2297603-1C83-925F-126C-E3CADC7A2B7A}"/>
              </a:ext>
            </a:extLst>
          </p:cNvPr>
          <p:cNvSpPr txBox="1"/>
          <p:nvPr/>
        </p:nvSpPr>
        <p:spPr>
          <a:xfrm>
            <a:off x="3047999" y="1308655"/>
            <a:ext cx="8004313" cy="3539430"/>
          </a:xfrm>
          <a:prstGeom prst="rect">
            <a:avLst/>
          </a:prstGeom>
          <a:noFill/>
        </p:spPr>
        <p:txBody>
          <a:bodyPr wrap="square">
            <a:spAutoFit/>
          </a:bodyPr>
          <a:lstStyle/>
          <a:p>
            <a:r>
              <a:rPr lang="es-ES" sz="1600" b="0" i="0" dirty="0">
                <a:solidFill>
                  <a:srgbClr val="333333"/>
                </a:solidFill>
                <a:effectLst/>
                <a:latin typeface="Montserrat Light" panose="00000400000000000000" pitchFamily="2" charset="0"/>
              </a:rPr>
              <a:t>Las diferencias entre ambas categorías son las siguientes: </a:t>
            </a:r>
          </a:p>
          <a:p>
            <a:endParaRPr lang="es-ES" sz="1600" b="0" i="0" dirty="0">
              <a:solidFill>
                <a:srgbClr val="333333"/>
              </a:solidFill>
              <a:effectLst/>
              <a:latin typeface="Montserrat Light" panose="00000400000000000000" pitchFamily="2" charset="0"/>
            </a:endParaRPr>
          </a:p>
          <a:p>
            <a:r>
              <a:rPr lang="es-ES" sz="1600" b="0" i="0" dirty="0">
                <a:solidFill>
                  <a:srgbClr val="333333"/>
                </a:solidFill>
                <a:effectLst/>
                <a:latin typeface="Montserrat Light" panose="00000400000000000000" pitchFamily="2" charset="0"/>
              </a:rPr>
              <a:t>1º. Los ACNEE requieren, además del informe de evaluación psicopedagógica, de un </a:t>
            </a:r>
            <a:r>
              <a:rPr lang="es-ES" sz="1600" b="1" i="0" dirty="0">
                <a:solidFill>
                  <a:srgbClr val="333333"/>
                </a:solidFill>
                <a:effectLst/>
                <a:latin typeface="Montserrat Light" panose="00000400000000000000" pitchFamily="2" charset="0"/>
              </a:rPr>
              <a:t>dictamen de escolarización</a:t>
            </a:r>
            <a:r>
              <a:rPr lang="es-ES" sz="1600" b="0" i="0" dirty="0">
                <a:solidFill>
                  <a:srgbClr val="333333"/>
                </a:solidFill>
                <a:effectLst/>
                <a:latin typeface="Montserrat Light" panose="00000400000000000000" pitchFamily="2" charset="0"/>
              </a:rPr>
              <a:t>. </a:t>
            </a:r>
          </a:p>
          <a:p>
            <a:endParaRPr lang="es-ES" sz="1600" b="0" i="0" dirty="0">
              <a:solidFill>
                <a:srgbClr val="333333"/>
              </a:solidFill>
              <a:effectLst/>
              <a:latin typeface="Montserrat Light" panose="00000400000000000000" pitchFamily="2" charset="0"/>
            </a:endParaRPr>
          </a:p>
          <a:p>
            <a:r>
              <a:rPr lang="es-ES" sz="1600" b="0" i="0" dirty="0">
                <a:solidFill>
                  <a:srgbClr val="333333"/>
                </a:solidFill>
                <a:effectLst/>
                <a:latin typeface="Montserrat Light" panose="00000400000000000000" pitchFamily="2" charset="0"/>
              </a:rPr>
              <a:t>2º. Los ACNEE, pueden escolarizarse en centros de educación especial, en escolarización combinada o en centros ordinarios, mientras que </a:t>
            </a:r>
            <a:r>
              <a:rPr lang="es-ES" sz="1600" b="1" i="0" dirty="0">
                <a:solidFill>
                  <a:srgbClr val="333333"/>
                </a:solidFill>
                <a:effectLst/>
                <a:latin typeface="Montserrat Light" panose="00000400000000000000" pitchFamily="2" charset="0"/>
              </a:rPr>
              <a:t>el resto de ACNEAE se escolarizan siempre en centros ordinarios</a:t>
            </a:r>
            <a:r>
              <a:rPr lang="es-ES" sz="1600" b="0" i="0" dirty="0">
                <a:solidFill>
                  <a:srgbClr val="333333"/>
                </a:solidFill>
                <a:effectLst/>
                <a:latin typeface="Montserrat Light" panose="00000400000000000000" pitchFamily="2" charset="0"/>
              </a:rPr>
              <a:t>. </a:t>
            </a:r>
          </a:p>
          <a:p>
            <a:endParaRPr lang="es-ES" sz="1600" b="0" i="0" dirty="0">
              <a:solidFill>
                <a:srgbClr val="333333"/>
              </a:solidFill>
              <a:effectLst/>
              <a:latin typeface="Montserrat Light" panose="00000400000000000000" pitchFamily="2" charset="0"/>
            </a:endParaRPr>
          </a:p>
          <a:p>
            <a:r>
              <a:rPr lang="es-ES" sz="1600" b="0" i="0" dirty="0">
                <a:solidFill>
                  <a:srgbClr val="333333"/>
                </a:solidFill>
                <a:effectLst/>
                <a:latin typeface="Montserrat Light" panose="00000400000000000000" pitchFamily="2" charset="0"/>
              </a:rPr>
              <a:t>3º. Otra diferencia entre ACNEAE y ACNEE se refiere a la evaluación. Los alumnos con necesidades educativas especiales (ACNEE) suelen cursar un curriculum o programa educativo diferente al ordinario, donde se suprimen contenidos y criterios de evaluación, y en algunos casos, se añaden contenidos y criterios de evaluación diferentes. </a:t>
            </a:r>
            <a:endParaRPr lang="es-ES" sz="1600" dirty="0">
              <a:latin typeface="Montserrat Light" panose="00000400000000000000" pitchFamily="2" charset="0"/>
            </a:endParaRPr>
          </a:p>
        </p:txBody>
      </p:sp>
      <p:sp>
        <p:nvSpPr>
          <p:cNvPr id="9" name="CuadroTexto 8">
            <a:extLst>
              <a:ext uri="{FF2B5EF4-FFF2-40B4-BE49-F238E27FC236}">
                <a16:creationId xmlns:a16="http://schemas.microsoft.com/office/drawing/2014/main" id="{AF63FDF3-53E0-C6F5-9F02-2CA89AF01500}"/>
              </a:ext>
            </a:extLst>
          </p:cNvPr>
          <p:cNvSpPr txBox="1"/>
          <p:nvPr/>
        </p:nvSpPr>
        <p:spPr>
          <a:xfrm>
            <a:off x="1454425" y="288309"/>
            <a:ext cx="9283150" cy="707886"/>
          </a:xfrm>
          <a:prstGeom prst="rect">
            <a:avLst/>
          </a:prstGeom>
          <a:noFill/>
        </p:spPr>
        <p:txBody>
          <a:bodyPr wrap="square">
            <a:spAutoFit/>
          </a:bodyPr>
          <a:lstStyle/>
          <a:p>
            <a:pPr algn="ctr"/>
            <a:r>
              <a:rPr lang="es-ES" sz="4000" b="0" i="0" dirty="0">
                <a:solidFill>
                  <a:srgbClr val="FF3300"/>
                </a:solidFill>
                <a:effectLst/>
                <a:latin typeface="Montserrat Light" panose="00000400000000000000" pitchFamily="2" charset="0"/>
              </a:rPr>
              <a:t>Diferencias entre ACNEAE y ACNEE</a:t>
            </a:r>
          </a:p>
        </p:txBody>
      </p:sp>
      <p:sp>
        <p:nvSpPr>
          <p:cNvPr id="10" name="CuadroTexto 9">
            <a:extLst>
              <a:ext uri="{FF2B5EF4-FFF2-40B4-BE49-F238E27FC236}">
                <a16:creationId xmlns:a16="http://schemas.microsoft.com/office/drawing/2014/main" id="{88B46CAE-37D4-5C70-9AA6-1F3A28817A6F}"/>
              </a:ext>
            </a:extLst>
          </p:cNvPr>
          <p:cNvSpPr txBox="1"/>
          <p:nvPr/>
        </p:nvSpPr>
        <p:spPr>
          <a:xfrm>
            <a:off x="3048000" y="4848085"/>
            <a:ext cx="8004312" cy="1815882"/>
          </a:xfrm>
          <a:prstGeom prst="rect">
            <a:avLst/>
          </a:prstGeom>
          <a:noFill/>
        </p:spPr>
        <p:txBody>
          <a:bodyPr wrap="square">
            <a:spAutoFit/>
          </a:bodyPr>
          <a:lstStyle/>
          <a:p>
            <a:r>
              <a:rPr lang="es-ES" sz="1600" b="0" i="0" dirty="0">
                <a:solidFill>
                  <a:srgbClr val="333333"/>
                </a:solidFill>
                <a:effectLst/>
                <a:latin typeface="Montserrat Light" panose="00000400000000000000" pitchFamily="2" charset="0"/>
              </a:rPr>
              <a:t>Ese currículo distinto que cursan los ACNEE se llama </a:t>
            </a:r>
            <a:r>
              <a:rPr lang="es-ES" sz="1600" b="1" i="0" dirty="0">
                <a:solidFill>
                  <a:srgbClr val="333333"/>
                </a:solidFill>
                <a:effectLst/>
                <a:latin typeface="Montserrat Light" panose="00000400000000000000" pitchFamily="2" charset="0"/>
              </a:rPr>
              <a:t>Adaptación Curricular Individualizada Significativa</a:t>
            </a:r>
            <a:r>
              <a:rPr lang="es-ES" sz="1600" b="0" i="0" dirty="0">
                <a:solidFill>
                  <a:srgbClr val="333333"/>
                </a:solidFill>
                <a:effectLst/>
                <a:latin typeface="Montserrat Light" panose="00000400000000000000" pitchFamily="2" charset="0"/>
              </a:rPr>
              <a:t>, ACI. El resto de ACNEAE, tienen como referencia los contenidos y criterios de evaluación del nivel en el que se encuentran. Para el ACNEE la referencia para la evaluación es su adaptación curricular individualizada, mientras que para el resto de ACNEAE, la referencia para la evaluación son los contenidos y criterios de evaluación del nivel en el que se encuentra.</a:t>
            </a:r>
            <a:endParaRPr lang="es-ES" sz="1600" dirty="0">
              <a:latin typeface="Montserrat Light" panose="00000400000000000000" pitchFamily="2" charset="0"/>
            </a:endParaRPr>
          </a:p>
        </p:txBody>
      </p:sp>
      <p:sp>
        <p:nvSpPr>
          <p:cNvPr id="11" name="CuadroTexto 10">
            <a:extLst>
              <a:ext uri="{FF2B5EF4-FFF2-40B4-BE49-F238E27FC236}">
                <a16:creationId xmlns:a16="http://schemas.microsoft.com/office/drawing/2014/main" id="{092EC064-4C0F-660A-7153-BF5D77917804}"/>
              </a:ext>
            </a:extLst>
          </p:cNvPr>
          <p:cNvSpPr txBox="1"/>
          <p:nvPr/>
        </p:nvSpPr>
        <p:spPr>
          <a:xfrm>
            <a:off x="7407505" y="6180892"/>
            <a:ext cx="4284225" cy="677108"/>
          </a:xfrm>
          <a:prstGeom prst="rect">
            <a:avLst/>
          </a:prstGeom>
          <a:noFill/>
        </p:spPr>
        <p:txBody>
          <a:bodyPr wrap="square">
            <a:spAutoFit/>
          </a:bodyPr>
          <a:lstStyle/>
          <a:p>
            <a:pPr algn="just"/>
            <a:endParaRPr lang="es-ES" b="1" i="0" dirty="0">
              <a:solidFill>
                <a:srgbClr val="393F40"/>
              </a:solidFill>
              <a:effectLst/>
              <a:latin typeface="Montserrat" panose="00000500000000000000" pitchFamily="2" charset="0"/>
            </a:endParaRPr>
          </a:p>
          <a:p>
            <a:pPr algn="just"/>
            <a:r>
              <a:rPr lang="es-ES" sz="2000" b="1" i="0" dirty="0">
                <a:solidFill>
                  <a:srgbClr val="FF9900"/>
                </a:solidFill>
                <a:effectLst/>
                <a:latin typeface="Montserrat" panose="00000500000000000000" pitchFamily="2" charset="0"/>
              </a:rPr>
              <a:t>Beatriz Fernández González</a:t>
            </a:r>
          </a:p>
        </p:txBody>
      </p:sp>
    </p:spTree>
    <p:extLst>
      <p:ext uri="{BB962C8B-B14F-4D97-AF65-F5344CB8AC3E}">
        <p14:creationId xmlns:p14="http://schemas.microsoft.com/office/powerpoint/2010/main" val="4630197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theme/theme1.xml><?xml version="1.0" encoding="utf-8"?>
<a:theme xmlns:a="http://schemas.openxmlformats.org/drawingml/2006/main" name="School">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D7_Designslide_V2_School new.potx" id="{8DB0681D-4294-439B-B0C9-BD98A9C3C5F6}" vid="{7F1AA6CD-5A4A-433C-8D5D-257429031F98}"/>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A033B31DA58764B9C95249EE3674570" ma:contentTypeVersion="3" ma:contentTypeDescription="Create a new document." ma:contentTypeScope="" ma:versionID="95dc898934bc55d44f916a4c37f6ed9f">
  <xsd:schema xmlns:xsd="http://www.w3.org/2001/XMLSchema" xmlns:xs="http://www.w3.org/2001/XMLSchema" xmlns:p="http://schemas.microsoft.com/office/2006/metadata/properties" xmlns:ns2="f40e8ec9-c0d5-46bf-ada4-d85cb00858d0" xmlns:ns3="904e2ea1-c14c-483b-89ef-f6b2df6ba23c" targetNamespace="http://schemas.microsoft.com/office/2006/metadata/properties" ma:root="true" ma:fieldsID="b2e5cbfe1fc3ad2df5ba46ab37a879c3" ns2:_="" ns3:_="">
    <xsd:import namespace="f40e8ec9-c0d5-46bf-ada4-d85cb00858d0"/>
    <xsd:import namespace="904e2ea1-c14c-483b-89ef-f6b2df6ba23c"/>
    <xsd:element name="properties">
      <xsd:complexType>
        <xsd:sequence>
          <xsd:element name="documentManagement">
            <xsd:complexType>
              <xsd:all>
                <xsd:element ref="ns2:SharedWithUsers" minOccurs="0"/>
                <xsd:element ref="ns3:SharingHintHash"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0e8ec9-c0d5-46bf-ada4-d85cb00858d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04e2ea1-c14c-483b-89ef-f6b2df6ba23c" elementFormDefault="qualified">
    <xsd:import namespace="http://schemas.microsoft.com/office/2006/documentManagement/types"/>
    <xsd:import namespace="http://schemas.microsoft.com/office/infopath/2007/PartnerControls"/>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f40e8ec9-c0d5-46bf-ada4-d85cb00858d0">
      <UserInfo>
        <DisplayName/>
        <AccountId xsi:nil="true"/>
        <AccountType/>
      </UserInfo>
    </SharedWithUsers>
  </documentManagement>
</p:properties>
</file>

<file path=customXml/itemProps1.xml><?xml version="1.0" encoding="utf-8"?>
<ds:datastoreItem xmlns:ds="http://schemas.openxmlformats.org/officeDocument/2006/customXml" ds:itemID="{7DDB4ADA-C7FE-4CD9-BFF6-E56E885E702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40e8ec9-c0d5-46bf-ada4-d85cb00858d0"/>
    <ds:schemaRef ds:uri="904e2ea1-c14c-483b-89ef-f6b2df6ba23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9FCF48E-21F3-4377-977D-81D3F67748AF}">
  <ds:schemaRefs>
    <ds:schemaRef ds:uri="http://schemas.microsoft.com/sharepoint/v3/contenttype/forms"/>
  </ds:schemaRefs>
</ds:datastoreItem>
</file>

<file path=customXml/itemProps3.xml><?xml version="1.0" encoding="utf-8"?>
<ds:datastoreItem xmlns:ds="http://schemas.openxmlformats.org/officeDocument/2006/customXml" ds:itemID="{CACC029B-DFCA-4178-9F92-27FC041B5EA3}">
  <ds:schemaRefs>
    <ds:schemaRef ds:uri="http://schemas.microsoft.com/office/2006/metadata/properties"/>
    <ds:schemaRef ds:uri="http://schemas.microsoft.com/office/infopath/2007/PartnerControls"/>
    <ds:schemaRef ds:uri="f40e8ec9-c0d5-46bf-ada4-d85cb00858d0"/>
  </ds:schemaRefs>
</ds:datastoreItem>
</file>

<file path=docProps/app.xml><?xml version="1.0" encoding="utf-8"?>
<Properties xmlns="http://schemas.openxmlformats.org/officeDocument/2006/extended-properties" xmlns:vt="http://schemas.openxmlformats.org/officeDocument/2006/docPropsVTypes">
  <Template>Presentación académica (diseño de lápices y manzanas, pantalla panorámica)</Template>
  <TotalTime>668</TotalTime>
  <Words>2088</Words>
  <Application>Microsoft Office PowerPoint</Application>
  <PresentationFormat>Panorámica</PresentationFormat>
  <Paragraphs>140</Paragraphs>
  <Slides>30</Slides>
  <Notes>0</Notes>
  <HiddenSlides>0</HiddenSlides>
  <MMClips>1</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30</vt:i4>
      </vt:variant>
    </vt:vector>
  </HeadingPairs>
  <TitlesOfParts>
    <vt:vector size="41" baseType="lpstr">
      <vt:lpstr>Arial</vt:lpstr>
      <vt:lpstr>Calibri</vt:lpstr>
      <vt:lpstr>Calibri Light</vt:lpstr>
      <vt:lpstr>Century Gothic</vt:lpstr>
      <vt:lpstr>Comic Sans MS</vt:lpstr>
      <vt:lpstr>latoRegular</vt:lpstr>
      <vt:lpstr>MonSERRAT</vt:lpstr>
      <vt:lpstr>Montserrat</vt:lpstr>
      <vt:lpstr>Montserrat </vt:lpstr>
      <vt:lpstr>Montserrat Light</vt:lpstr>
      <vt:lpstr>School</vt:lpstr>
      <vt:lpstr>Presentación de PowerPoint</vt:lpstr>
      <vt:lpstr>ACNEAE</vt:lpstr>
      <vt:lpstr>ACNEE </vt:lpstr>
      <vt:lpstr>Diferencia entre  ACNEAE  y ACNEE </vt:lpstr>
      <vt:lpstr>Diferencia entre ACNEAE y ACNEE y sus implicaciones  </vt:lpstr>
      <vt:lpstr> ACNEAE </vt:lpstr>
      <vt:lpstr>Presentación de PowerPoint</vt:lpstr>
      <vt:lpstr>ACNEAE Y ACNEE</vt:lpstr>
      <vt:lpstr>Presentación de PowerPoint</vt:lpstr>
      <vt:lpstr>Presentación de PowerPoint</vt:lpstr>
      <vt:lpstr> Expliqué la diferencia entre ACNEAE y ACNEE</vt:lpstr>
      <vt:lpstr>ACI</vt:lpstr>
      <vt:lpstr>AL </vt:lpstr>
      <vt:lpstr>AMPA </vt:lpstr>
      <vt:lpstr>ATE </vt:lpstr>
      <vt:lpstr>Presentación de PowerPoint</vt:lpstr>
      <vt:lpstr> </vt:lpstr>
      <vt:lpstr>CDIAT  </vt:lpstr>
      <vt:lpstr>ATE </vt:lpstr>
      <vt:lpstr>EOEP </vt:lpstr>
      <vt:lpstr>LOMCE </vt:lpstr>
      <vt:lpstr>NEE </vt:lpstr>
      <vt:lpstr>PGA </vt:lpstr>
      <vt:lpstr>PTSC </vt:lpstr>
      <vt:lpstr>PT </vt:lpstr>
      <vt:lpstr>PTI </vt:lpstr>
      <vt:lpstr>TDAH </vt:lpstr>
      <vt:lpstr>TEL </vt:lpstr>
      <vt:lpstr>USMIJ </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Haga clic para editar Título</dc:title>
  <dc:creator>bea fernandez gonzalez</dc:creator>
  <cp:lastModifiedBy>bea fernandez gonzalez</cp:lastModifiedBy>
  <cp:revision>57</cp:revision>
  <dcterms:created xsi:type="dcterms:W3CDTF">2023-01-25T14:45:31Z</dcterms:created>
  <dcterms:modified xsi:type="dcterms:W3CDTF">2023-01-29T20:02:08Z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0x0101000A033B31DA58764B9C95249EE3674570</vt:lpwstr>
  </property>
</Properties>
</file>